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288000" cy="10287000"/>
  <p:notesSz cx="6858000" cy="9144000"/>
  <p:embeddedFontLst>
    <p:embeddedFont>
      <p:font typeface="Arimo" panose="020B0604020202020204" charset="0"/>
      <p:regular r:id="rId13"/>
    </p:embeddedFont>
    <p:embeddedFont>
      <p:font typeface="Arimo Bold" panose="020B0604020202020204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06.02.2026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10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7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2/6/2026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2/6/2026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2/6/2026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2/6/2026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2/6/2026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2/6/2026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2/6/2026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2/6/2026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2/6/2026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2/6/2026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2/6/2026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2/6/2026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.png"/><Relationship Id="rId7" Type="http://schemas.openxmlformats.org/officeDocument/2006/relationships/image" Target="../media/image7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svg"/><Relationship Id="rId3" Type="http://schemas.openxmlformats.org/officeDocument/2006/relationships/image" Target="../media/image1.png"/><Relationship Id="rId7" Type="http://schemas.openxmlformats.org/officeDocument/2006/relationships/image" Target="../media/image20.svg"/><Relationship Id="rId12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24.svg"/><Relationship Id="rId5" Type="http://schemas.openxmlformats.org/officeDocument/2006/relationships/image" Target="../media/image18.svg"/><Relationship Id="rId15" Type="http://schemas.openxmlformats.org/officeDocument/2006/relationships/image" Target="../media/image28.sv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svg"/><Relationship Id="rId1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0" y="0"/>
            <a:ext cx="6858000" cy="10287000"/>
            <a:chOff x="0" y="0"/>
            <a:chExt cx="9144000" cy="13716000"/>
          </a:xfrm>
        </p:grpSpPr>
        <p:sp>
          <p:nvSpPr>
            <p:cNvPr id="7" name="Freeform 7" descr="preencoded.png"/>
            <p:cNvSpPr/>
            <p:nvPr/>
          </p:nvSpPr>
          <p:spPr>
            <a:xfrm>
              <a:off x="0" y="0"/>
              <a:ext cx="9144000" cy="13716000"/>
            </a:xfrm>
            <a:custGeom>
              <a:avLst/>
              <a:gdLst/>
              <a:ahLst/>
              <a:cxnLst/>
              <a:rect l="l" t="t" r="r" b="b"/>
              <a:pathLst>
                <a:path w="9144000" h="13716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7805890" y="2365924"/>
            <a:ext cx="9534230" cy="27393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562" b="1">
                <a:solidFill>
                  <a:srgbClr val="1F1E1E"/>
                </a:solidFill>
                <a:latin typeface="Arimo Bold"/>
                <a:ea typeface="Arimo Bold"/>
                <a:cs typeface="Arimo Bold"/>
                <a:sym typeface="Arimo Bold"/>
              </a:rPr>
              <a:t>Real-Time Data Engineering Framework for Business Intelligence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805890" y="5425678"/>
            <a:ext cx="9534230" cy="5191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3B3535"/>
                </a:solidFill>
                <a:latin typeface="Arimo"/>
                <a:ea typeface="Arimo"/>
                <a:cs typeface="Arimo"/>
                <a:sym typeface="Arimo"/>
              </a:rPr>
              <a:t>Open-Source Based Implementation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805890" y="6163713"/>
            <a:ext cx="9534230" cy="389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 b="1" dirty="0">
                <a:solidFill>
                  <a:srgbClr val="3B3535"/>
                </a:solidFill>
                <a:latin typeface="Arimo Bold"/>
                <a:ea typeface="Arimo Bold"/>
                <a:cs typeface="Arimo Bold"/>
                <a:sym typeface="Arimo Bold"/>
              </a:rPr>
              <a:t>Software Group Project</a:t>
            </a:r>
            <a:r>
              <a:rPr lang="en-US" sz="2125" dirty="0">
                <a:solidFill>
                  <a:srgbClr val="3B3535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805890" y="7335145"/>
            <a:ext cx="9534230" cy="5191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3B3535"/>
                </a:solidFill>
                <a:latin typeface="Arimo"/>
                <a:ea typeface="Arimo"/>
                <a:cs typeface="Arimo"/>
                <a:sym typeface="Arimo"/>
              </a:rPr>
              <a:t>Team Members: Vansh Mehta, Dax Virani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845496" y="1606753"/>
            <a:ext cx="10505923" cy="7993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74"/>
              </a:lnSpc>
            </a:pPr>
            <a:r>
              <a:rPr lang="en-US" sz="4687" b="1">
                <a:solidFill>
                  <a:srgbClr val="1F1E1E"/>
                </a:solidFill>
                <a:latin typeface="Arimo Bold"/>
                <a:ea typeface="Arimo Bold"/>
                <a:cs typeface="Arimo Bold"/>
                <a:sym typeface="Arimo Bold"/>
              </a:rPr>
              <a:t>Expected Outcomes &amp; Conclusion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840734" y="2786805"/>
            <a:ext cx="5413324" cy="2324691"/>
            <a:chOff x="0" y="0"/>
            <a:chExt cx="7217766" cy="3099587"/>
          </a:xfrm>
        </p:grpSpPr>
        <p:sp>
          <p:nvSpPr>
            <p:cNvPr id="8" name="Freeform 8"/>
            <p:cNvSpPr/>
            <p:nvPr/>
          </p:nvSpPr>
          <p:spPr>
            <a:xfrm>
              <a:off x="6350" y="6350"/>
              <a:ext cx="7205090" cy="3086862"/>
            </a:xfrm>
            <a:custGeom>
              <a:avLst/>
              <a:gdLst/>
              <a:ahLst/>
              <a:cxnLst/>
              <a:rect l="l" t="t" r="r" b="b"/>
              <a:pathLst>
                <a:path w="7205090" h="3086862">
                  <a:moveTo>
                    <a:pt x="0" y="127889"/>
                  </a:moveTo>
                  <a:cubicBezTo>
                    <a:pt x="0" y="57277"/>
                    <a:pt x="57404" y="0"/>
                    <a:pt x="128270" y="0"/>
                  </a:cubicBezTo>
                  <a:lnTo>
                    <a:pt x="7076821" y="0"/>
                  </a:lnTo>
                  <a:cubicBezTo>
                    <a:pt x="7147687" y="0"/>
                    <a:pt x="7205090" y="57277"/>
                    <a:pt x="7205090" y="127889"/>
                  </a:cubicBezTo>
                  <a:lnTo>
                    <a:pt x="7205090" y="2958973"/>
                  </a:lnTo>
                  <a:cubicBezTo>
                    <a:pt x="7205090" y="3029585"/>
                    <a:pt x="7147687" y="3086862"/>
                    <a:pt x="7076821" y="3086862"/>
                  </a:cubicBezTo>
                  <a:lnTo>
                    <a:pt x="128270" y="3086862"/>
                  </a:lnTo>
                  <a:cubicBezTo>
                    <a:pt x="57404" y="3086862"/>
                    <a:pt x="0" y="3029585"/>
                    <a:pt x="0" y="2958973"/>
                  </a:cubicBezTo>
                  <a:close/>
                </a:path>
              </a:pathLst>
            </a:custGeom>
            <a:solidFill>
              <a:srgbClr val="F9D2D6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0" y="0"/>
              <a:ext cx="7217790" cy="3099562"/>
            </a:xfrm>
            <a:custGeom>
              <a:avLst/>
              <a:gdLst/>
              <a:ahLst/>
              <a:cxnLst/>
              <a:rect l="l" t="t" r="r" b="b"/>
              <a:pathLst>
                <a:path w="7217790" h="3099562">
                  <a:moveTo>
                    <a:pt x="0" y="134239"/>
                  </a:moveTo>
                  <a:cubicBezTo>
                    <a:pt x="0" y="60071"/>
                    <a:pt x="60325" y="0"/>
                    <a:pt x="134620" y="0"/>
                  </a:cubicBezTo>
                  <a:lnTo>
                    <a:pt x="7083171" y="0"/>
                  </a:lnTo>
                  <a:lnTo>
                    <a:pt x="7083171" y="6350"/>
                  </a:lnTo>
                  <a:lnTo>
                    <a:pt x="7083171" y="0"/>
                  </a:lnTo>
                  <a:cubicBezTo>
                    <a:pt x="7157465" y="0"/>
                    <a:pt x="7217790" y="60071"/>
                    <a:pt x="7217790" y="134239"/>
                  </a:cubicBezTo>
                  <a:lnTo>
                    <a:pt x="7211440" y="134239"/>
                  </a:lnTo>
                  <a:lnTo>
                    <a:pt x="7217790" y="134239"/>
                  </a:lnTo>
                  <a:lnTo>
                    <a:pt x="7217790" y="2965323"/>
                  </a:lnTo>
                  <a:lnTo>
                    <a:pt x="7211440" y="2965323"/>
                  </a:lnTo>
                  <a:lnTo>
                    <a:pt x="7217790" y="2965323"/>
                  </a:lnTo>
                  <a:cubicBezTo>
                    <a:pt x="7217790" y="3039491"/>
                    <a:pt x="7157465" y="3099562"/>
                    <a:pt x="7083171" y="3099562"/>
                  </a:cubicBezTo>
                  <a:lnTo>
                    <a:pt x="7083171" y="3093212"/>
                  </a:lnTo>
                  <a:lnTo>
                    <a:pt x="7083171" y="3099562"/>
                  </a:lnTo>
                  <a:lnTo>
                    <a:pt x="134620" y="3099562"/>
                  </a:lnTo>
                  <a:lnTo>
                    <a:pt x="134620" y="3093212"/>
                  </a:lnTo>
                  <a:lnTo>
                    <a:pt x="134620" y="3099562"/>
                  </a:lnTo>
                  <a:cubicBezTo>
                    <a:pt x="60325" y="3099562"/>
                    <a:pt x="0" y="3039491"/>
                    <a:pt x="0" y="2965323"/>
                  </a:cubicBezTo>
                  <a:lnTo>
                    <a:pt x="0" y="134239"/>
                  </a:lnTo>
                  <a:lnTo>
                    <a:pt x="6350" y="134239"/>
                  </a:lnTo>
                  <a:lnTo>
                    <a:pt x="0" y="134239"/>
                  </a:lnTo>
                  <a:moveTo>
                    <a:pt x="12700" y="134239"/>
                  </a:moveTo>
                  <a:lnTo>
                    <a:pt x="12700" y="2965323"/>
                  </a:lnTo>
                  <a:lnTo>
                    <a:pt x="6350" y="2965323"/>
                  </a:lnTo>
                  <a:lnTo>
                    <a:pt x="12700" y="2965323"/>
                  </a:lnTo>
                  <a:cubicBezTo>
                    <a:pt x="12700" y="3032506"/>
                    <a:pt x="67310" y="3086862"/>
                    <a:pt x="134620" y="3086862"/>
                  </a:cubicBezTo>
                  <a:lnTo>
                    <a:pt x="7083171" y="3086862"/>
                  </a:lnTo>
                  <a:cubicBezTo>
                    <a:pt x="7150481" y="3086862"/>
                    <a:pt x="7205090" y="3032379"/>
                    <a:pt x="7205090" y="2965323"/>
                  </a:cubicBezTo>
                  <a:lnTo>
                    <a:pt x="7205090" y="134239"/>
                  </a:lnTo>
                  <a:cubicBezTo>
                    <a:pt x="7205090" y="67056"/>
                    <a:pt x="7150481" y="12700"/>
                    <a:pt x="7083171" y="12700"/>
                  </a:cubicBezTo>
                  <a:lnTo>
                    <a:pt x="134620" y="12700"/>
                  </a:lnTo>
                  <a:lnTo>
                    <a:pt x="134620" y="6350"/>
                  </a:lnTo>
                  <a:lnTo>
                    <a:pt x="134620" y="12700"/>
                  </a:lnTo>
                  <a:cubicBezTo>
                    <a:pt x="67310" y="12700"/>
                    <a:pt x="12700" y="67183"/>
                    <a:pt x="12700" y="134239"/>
                  </a:cubicBezTo>
                  <a:close/>
                </a:path>
              </a:pathLst>
            </a:custGeom>
            <a:solidFill>
              <a:srgbClr val="DFB8BC"/>
            </a:solidFill>
          </p:spPr>
        </p:sp>
      </p:grpSp>
      <p:sp>
        <p:nvSpPr>
          <p:cNvPr id="10" name="TextBox 10"/>
          <p:cNvSpPr txBox="1"/>
          <p:nvPr/>
        </p:nvSpPr>
        <p:spPr>
          <a:xfrm>
            <a:off x="1083469" y="2991441"/>
            <a:ext cx="4827089" cy="413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2312" b="1">
                <a:solidFill>
                  <a:srgbClr val="3B3535"/>
                </a:solidFill>
                <a:latin typeface="Arimo Bold"/>
                <a:ea typeface="Arimo Bold"/>
                <a:cs typeface="Arimo Bold"/>
                <a:sym typeface="Arimo Bold"/>
              </a:rPr>
              <a:t>Functional Real-Time BI System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83469" y="3444773"/>
            <a:ext cx="4927844" cy="14239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25"/>
              </a:lnSpc>
            </a:pPr>
            <a:r>
              <a:rPr lang="en-US" sz="1750">
                <a:solidFill>
                  <a:srgbClr val="3B3535"/>
                </a:solidFill>
                <a:latin typeface="Arimo"/>
                <a:ea typeface="Arimo"/>
                <a:cs typeface="Arimo"/>
                <a:sym typeface="Arimo"/>
              </a:rPr>
              <a:t>Complete open-source implementation demonstrating real-time data processing from ingestion through visualization with documented source code and architecture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6437262" y="2786805"/>
            <a:ext cx="5413324" cy="2324691"/>
            <a:chOff x="0" y="0"/>
            <a:chExt cx="7217766" cy="3099587"/>
          </a:xfrm>
        </p:grpSpPr>
        <p:sp>
          <p:nvSpPr>
            <p:cNvPr id="13" name="Freeform 13"/>
            <p:cNvSpPr/>
            <p:nvPr/>
          </p:nvSpPr>
          <p:spPr>
            <a:xfrm>
              <a:off x="6350" y="6350"/>
              <a:ext cx="7205090" cy="3086862"/>
            </a:xfrm>
            <a:custGeom>
              <a:avLst/>
              <a:gdLst/>
              <a:ahLst/>
              <a:cxnLst/>
              <a:rect l="l" t="t" r="r" b="b"/>
              <a:pathLst>
                <a:path w="7205090" h="3086862">
                  <a:moveTo>
                    <a:pt x="0" y="127889"/>
                  </a:moveTo>
                  <a:cubicBezTo>
                    <a:pt x="0" y="57277"/>
                    <a:pt x="57404" y="0"/>
                    <a:pt x="128270" y="0"/>
                  </a:cubicBezTo>
                  <a:lnTo>
                    <a:pt x="7076821" y="0"/>
                  </a:lnTo>
                  <a:cubicBezTo>
                    <a:pt x="7147687" y="0"/>
                    <a:pt x="7205090" y="57277"/>
                    <a:pt x="7205090" y="127889"/>
                  </a:cubicBezTo>
                  <a:lnTo>
                    <a:pt x="7205090" y="2958973"/>
                  </a:lnTo>
                  <a:cubicBezTo>
                    <a:pt x="7205090" y="3029585"/>
                    <a:pt x="7147687" y="3086862"/>
                    <a:pt x="7076821" y="3086862"/>
                  </a:cubicBezTo>
                  <a:lnTo>
                    <a:pt x="128270" y="3086862"/>
                  </a:lnTo>
                  <a:cubicBezTo>
                    <a:pt x="57404" y="3086862"/>
                    <a:pt x="0" y="3029585"/>
                    <a:pt x="0" y="2958973"/>
                  </a:cubicBezTo>
                  <a:close/>
                </a:path>
              </a:pathLst>
            </a:custGeom>
            <a:solidFill>
              <a:srgbClr val="F9D2D6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0" y="0"/>
              <a:ext cx="7217790" cy="3099562"/>
            </a:xfrm>
            <a:custGeom>
              <a:avLst/>
              <a:gdLst/>
              <a:ahLst/>
              <a:cxnLst/>
              <a:rect l="l" t="t" r="r" b="b"/>
              <a:pathLst>
                <a:path w="7217790" h="3099562">
                  <a:moveTo>
                    <a:pt x="0" y="134239"/>
                  </a:moveTo>
                  <a:cubicBezTo>
                    <a:pt x="0" y="60071"/>
                    <a:pt x="60325" y="0"/>
                    <a:pt x="134620" y="0"/>
                  </a:cubicBezTo>
                  <a:lnTo>
                    <a:pt x="7083171" y="0"/>
                  </a:lnTo>
                  <a:lnTo>
                    <a:pt x="7083171" y="6350"/>
                  </a:lnTo>
                  <a:lnTo>
                    <a:pt x="7083171" y="0"/>
                  </a:lnTo>
                  <a:cubicBezTo>
                    <a:pt x="7157465" y="0"/>
                    <a:pt x="7217790" y="60071"/>
                    <a:pt x="7217790" y="134239"/>
                  </a:cubicBezTo>
                  <a:lnTo>
                    <a:pt x="7211440" y="134239"/>
                  </a:lnTo>
                  <a:lnTo>
                    <a:pt x="7217790" y="134239"/>
                  </a:lnTo>
                  <a:lnTo>
                    <a:pt x="7217790" y="2965323"/>
                  </a:lnTo>
                  <a:lnTo>
                    <a:pt x="7211440" y="2965323"/>
                  </a:lnTo>
                  <a:lnTo>
                    <a:pt x="7217790" y="2965323"/>
                  </a:lnTo>
                  <a:cubicBezTo>
                    <a:pt x="7217790" y="3039491"/>
                    <a:pt x="7157465" y="3099562"/>
                    <a:pt x="7083171" y="3099562"/>
                  </a:cubicBezTo>
                  <a:lnTo>
                    <a:pt x="7083171" y="3093212"/>
                  </a:lnTo>
                  <a:lnTo>
                    <a:pt x="7083171" y="3099562"/>
                  </a:lnTo>
                  <a:lnTo>
                    <a:pt x="134620" y="3099562"/>
                  </a:lnTo>
                  <a:lnTo>
                    <a:pt x="134620" y="3093212"/>
                  </a:lnTo>
                  <a:lnTo>
                    <a:pt x="134620" y="3099562"/>
                  </a:lnTo>
                  <a:cubicBezTo>
                    <a:pt x="60325" y="3099562"/>
                    <a:pt x="0" y="3039491"/>
                    <a:pt x="0" y="2965323"/>
                  </a:cubicBezTo>
                  <a:lnTo>
                    <a:pt x="0" y="134239"/>
                  </a:lnTo>
                  <a:lnTo>
                    <a:pt x="6350" y="134239"/>
                  </a:lnTo>
                  <a:lnTo>
                    <a:pt x="0" y="134239"/>
                  </a:lnTo>
                  <a:moveTo>
                    <a:pt x="12700" y="134239"/>
                  </a:moveTo>
                  <a:lnTo>
                    <a:pt x="12700" y="2965323"/>
                  </a:lnTo>
                  <a:lnTo>
                    <a:pt x="6350" y="2965323"/>
                  </a:lnTo>
                  <a:lnTo>
                    <a:pt x="12700" y="2965323"/>
                  </a:lnTo>
                  <a:cubicBezTo>
                    <a:pt x="12700" y="3032506"/>
                    <a:pt x="67310" y="3086862"/>
                    <a:pt x="134620" y="3086862"/>
                  </a:cubicBezTo>
                  <a:lnTo>
                    <a:pt x="7083171" y="3086862"/>
                  </a:lnTo>
                  <a:cubicBezTo>
                    <a:pt x="7150481" y="3086862"/>
                    <a:pt x="7205090" y="3032379"/>
                    <a:pt x="7205090" y="2965323"/>
                  </a:cubicBezTo>
                  <a:lnTo>
                    <a:pt x="7205090" y="134239"/>
                  </a:lnTo>
                  <a:cubicBezTo>
                    <a:pt x="7205090" y="67056"/>
                    <a:pt x="7150481" y="12700"/>
                    <a:pt x="7083171" y="12700"/>
                  </a:cubicBezTo>
                  <a:lnTo>
                    <a:pt x="134620" y="12700"/>
                  </a:lnTo>
                  <a:lnTo>
                    <a:pt x="134620" y="6350"/>
                  </a:lnTo>
                  <a:lnTo>
                    <a:pt x="134620" y="12700"/>
                  </a:lnTo>
                  <a:cubicBezTo>
                    <a:pt x="67310" y="12700"/>
                    <a:pt x="12700" y="67183"/>
                    <a:pt x="12700" y="134239"/>
                  </a:cubicBezTo>
                  <a:close/>
                </a:path>
              </a:pathLst>
            </a:custGeom>
            <a:solidFill>
              <a:srgbClr val="DFB8BC"/>
            </a:solidFill>
          </p:spPr>
        </p:sp>
      </p:grpSp>
      <p:sp>
        <p:nvSpPr>
          <p:cNvPr id="15" name="TextBox 15"/>
          <p:cNvSpPr txBox="1"/>
          <p:nvPr/>
        </p:nvSpPr>
        <p:spPr>
          <a:xfrm>
            <a:off x="6679997" y="2991441"/>
            <a:ext cx="3430038" cy="413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2312" b="1">
                <a:solidFill>
                  <a:srgbClr val="3B3535"/>
                </a:solidFill>
                <a:latin typeface="Arimo Bold"/>
                <a:ea typeface="Arimo Bold"/>
                <a:cs typeface="Arimo Bold"/>
                <a:sym typeface="Arimo Bold"/>
              </a:rPr>
              <a:t>Scalable Data Pipeline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679997" y="3444773"/>
            <a:ext cx="4927844" cy="14239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25"/>
              </a:lnSpc>
            </a:pPr>
            <a:r>
              <a:rPr lang="en-US" sz="1750">
                <a:solidFill>
                  <a:srgbClr val="3B3535"/>
                </a:solidFill>
                <a:latin typeface="Arimo"/>
                <a:ea typeface="Arimo"/>
                <a:cs typeface="Arimo"/>
                <a:sym typeface="Arimo"/>
              </a:rPr>
              <a:t>Low-latency, fault-tolerant architecture capable of horizontal scaling with measured performance benchmarks and optimization recommendations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12033799" y="2786805"/>
            <a:ext cx="5413324" cy="2324691"/>
            <a:chOff x="0" y="0"/>
            <a:chExt cx="7217766" cy="3099587"/>
          </a:xfrm>
        </p:grpSpPr>
        <p:sp>
          <p:nvSpPr>
            <p:cNvPr id="18" name="Freeform 18"/>
            <p:cNvSpPr/>
            <p:nvPr/>
          </p:nvSpPr>
          <p:spPr>
            <a:xfrm>
              <a:off x="6350" y="6350"/>
              <a:ext cx="7205090" cy="3086862"/>
            </a:xfrm>
            <a:custGeom>
              <a:avLst/>
              <a:gdLst/>
              <a:ahLst/>
              <a:cxnLst/>
              <a:rect l="l" t="t" r="r" b="b"/>
              <a:pathLst>
                <a:path w="7205090" h="3086862">
                  <a:moveTo>
                    <a:pt x="0" y="127889"/>
                  </a:moveTo>
                  <a:cubicBezTo>
                    <a:pt x="0" y="57277"/>
                    <a:pt x="57404" y="0"/>
                    <a:pt x="128270" y="0"/>
                  </a:cubicBezTo>
                  <a:lnTo>
                    <a:pt x="7076821" y="0"/>
                  </a:lnTo>
                  <a:cubicBezTo>
                    <a:pt x="7147687" y="0"/>
                    <a:pt x="7205090" y="57277"/>
                    <a:pt x="7205090" y="127889"/>
                  </a:cubicBezTo>
                  <a:lnTo>
                    <a:pt x="7205090" y="2958973"/>
                  </a:lnTo>
                  <a:cubicBezTo>
                    <a:pt x="7205090" y="3029585"/>
                    <a:pt x="7147687" y="3086862"/>
                    <a:pt x="7076821" y="3086862"/>
                  </a:cubicBezTo>
                  <a:lnTo>
                    <a:pt x="128270" y="3086862"/>
                  </a:lnTo>
                  <a:cubicBezTo>
                    <a:pt x="57404" y="3086862"/>
                    <a:pt x="0" y="3029585"/>
                    <a:pt x="0" y="2958973"/>
                  </a:cubicBezTo>
                  <a:close/>
                </a:path>
              </a:pathLst>
            </a:custGeom>
            <a:solidFill>
              <a:srgbClr val="F9D2D6"/>
            </a:solidFill>
          </p:spPr>
        </p:sp>
        <p:sp>
          <p:nvSpPr>
            <p:cNvPr id="19" name="Freeform 19"/>
            <p:cNvSpPr/>
            <p:nvPr/>
          </p:nvSpPr>
          <p:spPr>
            <a:xfrm>
              <a:off x="0" y="0"/>
              <a:ext cx="7217790" cy="3099562"/>
            </a:xfrm>
            <a:custGeom>
              <a:avLst/>
              <a:gdLst/>
              <a:ahLst/>
              <a:cxnLst/>
              <a:rect l="l" t="t" r="r" b="b"/>
              <a:pathLst>
                <a:path w="7217790" h="3099562">
                  <a:moveTo>
                    <a:pt x="0" y="134239"/>
                  </a:moveTo>
                  <a:cubicBezTo>
                    <a:pt x="0" y="60071"/>
                    <a:pt x="60325" y="0"/>
                    <a:pt x="134620" y="0"/>
                  </a:cubicBezTo>
                  <a:lnTo>
                    <a:pt x="7083171" y="0"/>
                  </a:lnTo>
                  <a:lnTo>
                    <a:pt x="7083171" y="6350"/>
                  </a:lnTo>
                  <a:lnTo>
                    <a:pt x="7083171" y="0"/>
                  </a:lnTo>
                  <a:cubicBezTo>
                    <a:pt x="7157465" y="0"/>
                    <a:pt x="7217790" y="60071"/>
                    <a:pt x="7217790" y="134239"/>
                  </a:cubicBezTo>
                  <a:lnTo>
                    <a:pt x="7211440" y="134239"/>
                  </a:lnTo>
                  <a:lnTo>
                    <a:pt x="7217790" y="134239"/>
                  </a:lnTo>
                  <a:lnTo>
                    <a:pt x="7217790" y="2965323"/>
                  </a:lnTo>
                  <a:lnTo>
                    <a:pt x="7211440" y="2965323"/>
                  </a:lnTo>
                  <a:lnTo>
                    <a:pt x="7217790" y="2965323"/>
                  </a:lnTo>
                  <a:cubicBezTo>
                    <a:pt x="7217790" y="3039491"/>
                    <a:pt x="7157465" y="3099562"/>
                    <a:pt x="7083171" y="3099562"/>
                  </a:cubicBezTo>
                  <a:lnTo>
                    <a:pt x="7083171" y="3093212"/>
                  </a:lnTo>
                  <a:lnTo>
                    <a:pt x="7083171" y="3099562"/>
                  </a:lnTo>
                  <a:lnTo>
                    <a:pt x="134620" y="3099562"/>
                  </a:lnTo>
                  <a:lnTo>
                    <a:pt x="134620" y="3093212"/>
                  </a:lnTo>
                  <a:lnTo>
                    <a:pt x="134620" y="3099562"/>
                  </a:lnTo>
                  <a:cubicBezTo>
                    <a:pt x="60325" y="3099562"/>
                    <a:pt x="0" y="3039491"/>
                    <a:pt x="0" y="2965323"/>
                  </a:cubicBezTo>
                  <a:lnTo>
                    <a:pt x="0" y="134239"/>
                  </a:lnTo>
                  <a:lnTo>
                    <a:pt x="6350" y="134239"/>
                  </a:lnTo>
                  <a:lnTo>
                    <a:pt x="0" y="134239"/>
                  </a:lnTo>
                  <a:moveTo>
                    <a:pt x="12700" y="134239"/>
                  </a:moveTo>
                  <a:lnTo>
                    <a:pt x="12700" y="2965323"/>
                  </a:lnTo>
                  <a:lnTo>
                    <a:pt x="6350" y="2965323"/>
                  </a:lnTo>
                  <a:lnTo>
                    <a:pt x="12700" y="2965323"/>
                  </a:lnTo>
                  <a:cubicBezTo>
                    <a:pt x="12700" y="3032506"/>
                    <a:pt x="67310" y="3086862"/>
                    <a:pt x="134620" y="3086862"/>
                  </a:cubicBezTo>
                  <a:lnTo>
                    <a:pt x="7083171" y="3086862"/>
                  </a:lnTo>
                  <a:cubicBezTo>
                    <a:pt x="7150481" y="3086862"/>
                    <a:pt x="7205090" y="3032379"/>
                    <a:pt x="7205090" y="2965323"/>
                  </a:cubicBezTo>
                  <a:lnTo>
                    <a:pt x="7205090" y="134239"/>
                  </a:lnTo>
                  <a:cubicBezTo>
                    <a:pt x="7205090" y="67056"/>
                    <a:pt x="7150481" y="12700"/>
                    <a:pt x="7083171" y="12700"/>
                  </a:cubicBezTo>
                  <a:lnTo>
                    <a:pt x="134620" y="12700"/>
                  </a:lnTo>
                  <a:lnTo>
                    <a:pt x="134620" y="6350"/>
                  </a:lnTo>
                  <a:lnTo>
                    <a:pt x="134620" y="12700"/>
                  </a:lnTo>
                  <a:cubicBezTo>
                    <a:pt x="67310" y="12700"/>
                    <a:pt x="12700" y="67183"/>
                    <a:pt x="12700" y="134239"/>
                  </a:cubicBezTo>
                  <a:close/>
                </a:path>
              </a:pathLst>
            </a:custGeom>
            <a:solidFill>
              <a:srgbClr val="DFB8BC"/>
            </a:solidFill>
          </p:spPr>
        </p:sp>
      </p:grpSp>
      <p:sp>
        <p:nvSpPr>
          <p:cNvPr id="20" name="TextBox 20"/>
          <p:cNvSpPr txBox="1"/>
          <p:nvPr/>
        </p:nvSpPr>
        <p:spPr>
          <a:xfrm>
            <a:off x="12276534" y="2991441"/>
            <a:ext cx="3549701" cy="413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2312" b="1">
                <a:solidFill>
                  <a:srgbClr val="3B3535"/>
                </a:solidFill>
                <a:latin typeface="Arimo Bold"/>
                <a:ea typeface="Arimo Bold"/>
                <a:cs typeface="Arimo Bold"/>
                <a:sym typeface="Arimo Bold"/>
              </a:rPr>
              <a:t>Academic Deliverables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2276534" y="3444773"/>
            <a:ext cx="4927844" cy="14239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25"/>
              </a:lnSpc>
            </a:pPr>
            <a:r>
              <a:rPr lang="en-US" sz="1750">
                <a:solidFill>
                  <a:srgbClr val="3B3535"/>
                </a:solidFill>
                <a:latin typeface="Arimo"/>
                <a:ea typeface="Arimo"/>
                <a:cs typeface="Arimo"/>
                <a:sym typeface="Arimo"/>
              </a:rPr>
              <a:t>Comprehensive project report, technical documentation, test results, and presentation materials suitable for academic evaluation and defense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845496" y="5437708"/>
            <a:ext cx="16597017" cy="37948"/>
            <a:chOff x="0" y="0"/>
            <a:chExt cx="22129356" cy="50597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22129369" cy="50546"/>
            </a:xfrm>
            <a:custGeom>
              <a:avLst/>
              <a:gdLst/>
              <a:ahLst/>
              <a:cxnLst/>
              <a:rect l="l" t="t" r="r" b="b"/>
              <a:pathLst>
                <a:path w="22129369" h="50546">
                  <a:moveTo>
                    <a:pt x="0" y="0"/>
                  </a:moveTo>
                  <a:lnTo>
                    <a:pt x="22129369" y="0"/>
                  </a:lnTo>
                  <a:lnTo>
                    <a:pt x="22129369" y="50546"/>
                  </a:lnTo>
                  <a:lnTo>
                    <a:pt x="0" y="50546"/>
                  </a:lnTo>
                  <a:close/>
                </a:path>
              </a:pathLst>
            </a:custGeom>
            <a:solidFill>
              <a:srgbClr val="3B3535">
                <a:alpha val="24706"/>
              </a:srgbClr>
            </a:solidFill>
          </p:spPr>
        </p:sp>
      </p:grpSp>
      <p:sp>
        <p:nvSpPr>
          <p:cNvPr id="24" name="TextBox 24"/>
          <p:cNvSpPr txBox="1"/>
          <p:nvPr/>
        </p:nvSpPr>
        <p:spPr>
          <a:xfrm>
            <a:off x="845496" y="5856532"/>
            <a:ext cx="3681860" cy="4795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812" b="1">
                <a:solidFill>
                  <a:srgbClr val="1F1E1E"/>
                </a:solidFill>
                <a:latin typeface="Arimo Bold"/>
                <a:ea typeface="Arimo Bold"/>
                <a:cs typeface="Arimo Bold"/>
                <a:sym typeface="Arimo Bold"/>
              </a:rPr>
              <a:t>Technical Strengths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845496" y="6452597"/>
            <a:ext cx="8019755" cy="10873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63922" lvl="1" indent="-131961" algn="l">
              <a:lnSpc>
                <a:spcPts val="2625"/>
              </a:lnSpc>
              <a:buFont typeface="Arial"/>
              <a:buChar char="•"/>
            </a:pPr>
            <a:r>
              <a:rPr lang="en-US" sz="1750">
                <a:solidFill>
                  <a:srgbClr val="3B3535"/>
                </a:solidFill>
                <a:latin typeface="Arimo"/>
                <a:ea typeface="Arimo"/>
                <a:cs typeface="Arimo"/>
                <a:sym typeface="Arimo"/>
              </a:rPr>
              <a:t>Open-source technology stack ensuring reproducibility</a:t>
            </a:r>
          </a:p>
          <a:p>
            <a:pPr marL="263922" lvl="1" indent="-131961" algn="l">
              <a:lnSpc>
                <a:spcPts val="2625"/>
              </a:lnSpc>
              <a:buFont typeface="Arial"/>
              <a:buChar char="•"/>
            </a:pPr>
            <a:r>
              <a:rPr lang="en-US" sz="1750">
                <a:solidFill>
                  <a:srgbClr val="3B3535"/>
                </a:solidFill>
                <a:latin typeface="Arimo"/>
                <a:ea typeface="Arimo"/>
                <a:cs typeface="Arimo"/>
                <a:sym typeface="Arimo"/>
              </a:rPr>
              <a:t>Real-time processing with measurable latency metrics</a:t>
            </a:r>
          </a:p>
          <a:p>
            <a:pPr marL="263922" lvl="1" indent="-131961" algn="l">
              <a:lnSpc>
                <a:spcPts val="2625"/>
              </a:lnSpc>
              <a:buFont typeface="Arial"/>
              <a:buChar char="•"/>
            </a:pPr>
            <a:r>
              <a:rPr lang="en-US" sz="1750">
                <a:solidFill>
                  <a:srgbClr val="3B3535"/>
                </a:solidFill>
                <a:latin typeface="Arimo"/>
                <a:ea typeface="Arimo"/>
                <a:cs typeface="Arimo"/>
                <a:sym typeface="Arimo"/>
              </a:rPr>
              <a:t>Modular architecture supporting future enhancements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9432284" y="5856532"/>
            <a:ext cx="3608041" cy="4795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812" b="1">
                <a:solidFill>
                  <a:srgbClr val="1F1E1E"/>
                </a:solidFill>
                <a:latin typeface="Arimo Bold"/>
                <a:ea typeface="Arimo Bold"/>
                <a:cs typeface="Arimo Bold"/>
                <a:sym typeface="Arimo Bold"/>
              </a:rPr>
              <a:t>Industry Relevance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9432284" y="6452597"/>
            <a:ext cx="8019755" cy="10873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63922" lvl="1" indent="-131961" algn="l">
              <a:lnSpc>
                <a:spcPts val="2625"/>
              </a:lnSpc>
              <a:buFont typeface="Arial"/>
              <a:buChar char="•"/>
            </a:pPr>
            <a:r>
              <a:rPr lang="en-US" sz="1750">
                <a:solidFill>
                  <a:srgbClr val="3B3535"/>
                </a:solidFill>
                <a:latin typeface="Arimo"/>
                <a:ea typeface="Arimo"/>
                <a:cs typeface="Arimo"/>
                <a:sym typeface="Arimo"/>
              </a:rPr>
              <a:t>Cost-effective solution for SMBs</a:t>
            </a:r>
          </a:p>
          <a:p>
            <a:pPr marL="263922" lvl="1" indent="-131961" algn="l">
              <a:lnSpc>
                <a:spcPts val="2625"/>
              </a:lnSpc>
              <a:buFont typeface="Arial"/>
              <a:buChar char="•"/>
            </a:pPr>
            <a:r>
              <a:rPr lang="en-US" sz="1750">
                <a:solidFill>
                  <a:srgbClr val="3B3535"/>
                </a:solidFill>
                <a:latin typeface="Arimo"/>
                <a:ea typeface="Arimo"/>
                <a:cs typeface="Arimo"/>
                <a:sym typeface="Arimo"/>
              </a:rPr>
              <a:t>Modern data engineering practices</a:t>
            </a:r>
          </a:p>
          <a:p>
            <a:pPr marL="263922" lvl="1" indent="-131961" algn="l">
              <a:lnSpc>
                <a:spcPts val="2625"/>
              </a:lnSpc>
              <a:buFont typeface="Arial"/>
              <a:buChar char="•"/>
            </a:pPr>
            <a:r>
              <a:rPr lang="en-US" sz="1750">
                <a:solidFill>
                  <a:srgbClr val="3B3535"/>
                </a:solidFill>
                <a:latin typeface="Arimo"/>
                <a:ea typeface="Arimo"/>
                <a:cs typeface="Arimo"/>
                <a:sym typeface="Arimo"/>
              </a:rPr>
              <a:t>Skills transferable to production environments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845496" y="7613494"/>
            <a:ext cx="16597017" cy="7500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25"/>
              </a:lnSpc>
            </a:pPr>
            <a:r>
              <a:rPr lang="en-US" sz="1750" b="1">
                <a:solidFill>
                  <a:srgbClr val="3B3535"/>
                </a:solidFill>
                <a:latin typeface="Arimo Bold"/>
                <a:ea typeface="Arimo Bold"/>
                <a:cs typeface="Arimo Bold"/>
                <a:sym typeface="Arimo Bold"/>
              </a:rPr>
              <a:t>Project readiness:</a:t>
            </a:r>
            <a:r>
              <a:rPr lang="en-US" sz="1750">
                <a:solidFill>
                  <a:srgbClr val="3B3535"/>
                </a:solidFill>
                <a:latin typeface="Arimo"/>
                <a:ea typeface="Arimo"/>
                <a:cs typeface="Arimo"/>
                <a:sym typeface="Arimo"/>
              </a:rPr>
              <a:t> Architecture validated through proof-of-concept testing, technology stack evaluated for 3-month feasibility, and milestone-based deliverables aligned with academic evaluation criteria.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6" name="Freeform 6"/>
          <p:cNvSpPr/>
          <p:nvPr/>
        </p:nvSpPr>
        <p:spPr>
          <a:xfrm>
            <a:off x="1028700" y="2359962"/>
            <a:ext cx="10076600" cy="6898338"/>
          </a:xfrm>
          <a:custGeom>
            <a:avLst/>
            <a:gdLst/>
            <a:ahLst/>
            <a:cxnLst/>
            <a:rect l="l" t="t" r="r" b="b"/>
            <a:pathLst>
              <a:path w="10076600" h="6898338">
                <a:moveTo>
                  <a:pt x="0" y="0"/>
                </a:moveTo>
                <a:lnTo>
                  <a:pt x="10076600" y="0"/>
                </a:lnTo>
                <a:lnTo>
                  <a:pt x="10076600" y="6898338"/>
                </a:lnTo>
                <a:lnTo>
                  <a:pt x="0" y="689833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37721" r="-5115" b="-15823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507627" y="1630261"/>
            <a:ext cx="5533577" cy="7297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37"/>
              </a:lnSpc>
            </a:pPr>
            <a:r>
              <a:rPr lang="en-US" sz="4312" b="1">
                <a:solidFill>
                  <a:srgbClr val="1F1E1E"/>
                </a:solidFill>
                <a:latin typeface="Arimo Bold"/>
                <a:ea typeface="Arimo Bold"/>
                <a:cs typeface="Arimo Bold"/>
                <a:sym typeface="Arimo Bold"/>
              </a:rPr>
              <a:t>Problem Statement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777662" y="2739333"/>
            <a:ext cx="5011941" cy="858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562" b="1">
                <a:solidFill>
                  <a:srgbClr val="1F1E1E"/>
                </a:solidFill>
                <a:latin typeface="Arimo Bold"/>
                <a:ea typeface="Arimo Bold"/>
                <a:cs typeface="Arimo Bold"/>
                <a:sym typeface="Arimo Bold"/>
              </a:rPr>
              <a:t>Current Limitations in Business Intelligence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777662" y="3703739"/>
            <a:ext cx="5011941" cy="9536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12"/>
              </a:lnSpc>
            </a:pPr>
            <a:r>
              <a:rPr lang="en-US" sz="1625">
                <a:solidFill>
                  <a:srgbClr val="3B3535"/>
                </a:solidFill>
                <a:latin typeface="Arimo"/>
                <a:ea typeface="Arimo"/>
                <a:cs typeface="Arimo"/>
                <a:sym typeface="Arimo"/>
              </a:rPr>
              <a:t>Traditional batch-based BI systems create significant operational challenges for modern enterprises requiring immediate insights: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777662" y="4747174"/>
            <a:ext cx="5011941" cy="36431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45070" lvl="1" indent="-122535" algn="l">
              <a:lnSpc>
                <a:spcPts val="2312"/>
              </a:lnSpc>
              <a:buFont typeface="Arial"/>
              <a:buChar char="•"/>
            </a:pPr>
            <a:r>
              <a:rPr lang="en-US" sz="1625" b="1">
                <a:solidFill>
                  <a:srgbClr val="3B3535"/>
                </a:solidFill>
                <a:latin typeface="Arimo Bold"/>
                <a:ea typeface="Arimo Bold"/>
                <a:cs typeface="Arimo Bold"/>
                <a:sym typeface="Arimo Bold"/>
              </a:rPr>
              <a:t>Delayed insights:</a:t>
            </a:r>
            <a:r>
              <a:rPr lang="en-US" sz="1625">
                <a:solidFill>
                  <a:srgbClr val="3B3535"/>
                </a:solidFill>
                <a:latin typeface="Arimo"/>
                <a:ea typeface="Arimo"/>
                <a:cs typeface="Arimo"/>
                <a:sym typeface="Arimo"/>
              </a:rPr>
              <a:t> Batch processing introduces hours or days of latency between data generation and analysis</a:t>
            </a:r>
          </a:p>
          <a:p>
            <a:pPr marL="245070" lvl="1" indent="-122535" algn="l">
              <a:lnSpc>
                <a:spcPts val="2312"/>
              </a:lnSpc>
              <a:buFont typeface="Arial"/>
              <a:buChar char="•"/>
            </a:pPr>
            <a:r>
              <a:rPr lang="en-US" sz="1625" b="1">
                <a:solidFill>
                  <a:srgbClr val="3B3535"/>
                </a:solidFill>
                <a:latin typeface="Arimo Bold"/>
                <a:ea typeface="Arimo Bold"/>
                <a:cs typeface="Arimo Bold"/>
                <a:sym typeface="Arimo Bold"/>
              </a:rPr>
              <a:t>Limited visibility:</a:t>
            </a:r>
            <a:r>
              <a:rPr lang="en-US" sz="1625">
                <a:solidFill>
                  <a:srgbClr val="3B3535"/>
                </a:solidFill>
                <a:latin typeface="Arimo"/>
                <a:ea typeface="Arimo"/>
                <a:cs typeface="Arimo"/>
                <a:sym typeface="Arimo"/>
              </a:rPr>
              <a:t> Absence of real-time visibility into critical business metrics impedes timely decision-making</a:t>
            </a:r>
          </a:p>
          <a:p>
            <a:pPr marL="245070" lvl="1" indent="-122535" algn="l">
              <a:lnSpc>
                <a:spcPts val="2312"/>
              </a:lnSpc>
              <a:buFont typeface="Arial"/>
              <a:buChar char="•"/>
            </a:pPr>
            <a:r>
              <a:rPr lang="en-US" sz="1625" b="1">
                <a:solidFill>
                  <a:srgbClr val="3B3535"/>
                </a:solidFill>
                <a:latin typeface="Arimo Bold"/>
                <a:ea typeface="Arimo Bold"/>
                <a:cs typeface="Arimo Bold"/>
                <a:sym typeface="Arimo Bold"/>
              </a:rPr>
              <a:t>Reactive operations:</a:t>
            </a:r>
            <a:r>
              <a:rPr lang="en-US" sz="1625">
                <a:solidFill>
                  <a:srgbClr val="3B3535"/>
                </a:solidFill>
                <a:latin typeface="Arimo"/>
                <a:ea typeface="Arimo"/>
                <a:cs typeface="Arimo"/>
                <a:sym typeface="Arimo"/>
              </a:rPr>
              <a:t> Organizations cannot respond proactively to emerging issues or opportunities</a:t>
            </a:r>
          </a:p>
          <a:p>
            <a:pPr marL="245070" lvl="1" indent="-122535" algn="l">
              <a:lnSpc>
                <a:spcPts val="2312"/>
              </a:lnSpc>
              <a:buFont typeface="Arial"/>
              <a:buChar char="•"/>
            </a:pPr>
            <a:r>
              <a:rPr lang="en-US" sz="1625" b="1">
                <a:solidFill>
                  <a:srgbClr val="3B3535"/>
                </a:solidFill>
                <a:latin typeface="Arimo Bold"/>
                <a:ea typeface="Arimo Bold"/>
                <a:cs typeface="Arimo Bold"/>
                <a:sym typeface="Arimo Bold"/>
              </a:rPr>
              <a:t>Competitive disadvantage:</a:t>
            </a:r>
            <a:r>
              <a:rPr lang="en-US" sz="1625">
                <a:solidFill>
                  <a:srgbClr val="3B3535"/>
                </a:solidFill>
                <a:latin typeface="Arimo"/>
                <a:ea typeface="Arimo"/>
                <a:cs typeface="Arimo"/>
                <a:sym typeface="Arimo"/>
              </a:rPr>
              <a:t> Inability to process streaming data limits responsiveness to market changes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7773743" y="2092671"/>
            <a:ext cx="4676327" cy="4257827"/>
            <a:chOff x="0" y="0"/>
            <a:chExt cx="6235103" cy="5677103"/>
          </a:xfrm>
        </p:grpSpPr>
        <p:sp>
          <p:nvSpPr>
            <p:cNvPr id="7" name="Freeform 7"/>
            <p:cNvSpPr/>
            <p:nvPr/>
          </p:nvSpPr>
          <p:spPr>
            <a:xfrm>
              <a:off x="6350" y="6350"/>
              <a:ext cx="6222365" cy="5664454"/>
            </a:xfrm>
            <a:custGeom>
              <a:avLst/>
              <a:gdLst/>
              <a:ahLst/>
              <a:cxnLst/>
              <a:rect l="l" t="t" r="r" b="b"/>
              <a:pathLst>
                <a:path w="6222365" h="5664454">
                  <a:moveTo>
                    <a:pt x="0" y="147320"/>
                  </a:moveTo>
                  <a:cubicBezTo>
                    <a:pt x="0" y="65913"/>
                    <a:pt x="65913" y="0"/>
                    <a:pt x="147320" y="0"/>
                  </a:cubicBezTo>
                  <a:lnTo>
                    <a:pt x="6075045" y="0"/>
                  </a:lnTo>
                  <a:cubicBezTo>
                    <a:pt x="6156452" y="0"/>
                    <a:pt x="6222365" y="65913"/>
                    <a:pt x="6222365" y="147320"/>
                  </a:cubicBezTo>
                  <a:lnTo>
                    <a:pt x="6222365" y="5517134"/>
                  </a:lnTo>
                  <a:cubicBezTo>
                    <a:pt x="6222365" y="5598414"/>
                    <a:pt x="6156452" y="5664454"/>
                    <a:pt x="6075045" y="5664454"/>
                  </a:cubicBezTo>
                  <a:lnTo>
                    <a:pt x="147320" y="5664454"/>
                  </a:lnTo>
                  <a:cubicBezTo>
                    <a:pt x="65913" y="5664454"/>
                    <a:pt x="0" y="5598541"/>
                    <a:pt x="0" y="5517134"/>
                  </a:cubicBezTo>
                  <a:close/>
                </a:path>
              </a:pathLst>
            </a:custGeom>
            <a:solidFill>
              <a:srgbClr val="F9D2D6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0" y="0"/>
              <a:ext cx="6235065" cy="5677154"/>
            </a:xfrm>
            <a:custGeom>
              <a:avLst/>
              <a:gdLst/>
              <a:ahLst/>
              <a:cxnLst/>
              <a:rect l="l" t="t" r="r" b="b"/>
              <a:pathLst>
                <a:path w="6235065" h="5677154">
                  <a:moveTo>
                    <a:pt x="0" y="153670"/>
                  </a:moveTo>
                  <a:cubicBezTo>
                    <a:pt x="0" y="68834"/>
                    <a:pt x="68834" y="0"/>
                    <a:pt x="153670" y="0"/>
                  </a:cubicBezTo>
                  <a:lnTo>
                    <a:pt x="6081395" y="0"/>
                  </a:lnTo>
                  <a:lnTo>
                    <a:pt x="6081395" y="6350"/>
                  </a:lnTo>
                  <a:lnTo>
                    <a:pt x="6081395" y="0"/>
                  </a:lnTo>
                  <a:cubicBezTo>
                    <a:pt x="6166231" y="0"/>
                    <a:pt x="6235065" y="68834"/>
                    <a:pt x="6235065" y="153670"/>
                  </a:cubicBezTo>
                  <a:lnTo>
                    <a:pt x="6228715" y="153670"/>
                  </a:lnTo>
                  <a:lnTo>
                    <a:pt x="6235065" y="153670"/>
                  </a:lnTo>
                  <a:lnTo>
                    <a:pt x="6235065" y="5523484"/>
                  </a:lnTo>
                  <a:lnTo>
                    <a:pt x="6228715" y="5523484"/>
                  </a:lnTo>
                  <a:lnTo>
                    <a:pt x="6235065" y="5523484"/>
                  </a:lnTo>
                  <a:cubicBezTo>
                    <a:pt x="6235065" y="5608320"/>
                    <a:pt x="6166231" y="5677154"/>
                    <a:pt x="6081395" y="5677154"/>
                  </a:cubicBezTo>
                  <a:lnTo>
                    <a:pt x="6081395" y="5670804"/>
                  </a:lnTo>
                  <a:lnTo>
                    <a:pt x="6081395" y="5677154"/>
                  </a:lnTo>
                  <a:lnTo>
                    <a:pt x="153670" y="5677154"/>
                  </a:lnTo>
                  <a:lnTo>
                    <a:pt x="153670" y="5670804"/>
                  </a:lnTo>
                  <a:lnTo>
                    <a:pt x="153670" y="5677154"/>
                  </a:lnTo>
                  <a:cubicBezTo>
                    <a:pt x="68834" y="5677154"/>
                    <a:pt x="0" y="5608320"/>
                    <a:pt x="0" y="5523484"/>
                  </a:cubicBezTo>
                  <a:lnTo>
                    <a:pt x="0" y="153670"/>
                  </a:lnTo>
                  <a:lnTo>
                    <a:pt x="6350" y="153670"/>
                  </a:lnTo>
                  <a:lnTo>
                    <a:pt x="0" y="153670"/>
                  </a:lnTo>
                  <a:moveTo>
                    <a:pt x="12700" y="153670"/>
                  </a:moveTo>
                  <a:lnTo>
                    <a:pt x="12700" y="5523484"/>
                  </a:lnTo>
                  <a:lnTo>
                    <a:pt x="6350" y="5523484"/>
                  </a:lnTo>
                  <a:lnTo>
                    <a:pt x="12700" y="5523484"/>
                  </a:lnTo>
                  <a:cubicBezTo>
                    <a:pt x="12700" y="5601335"/>
                    <a:pt x="75819" y="5664454"/>
                    <a:pt x="153670" y="5664454"/>
                  </a:cubicBezTo>
                  <a:lnTo>
                    <a:pt x="6081395" y="5664454"/>
                  </a:lnTo>
                  <a:cubicBezTo>
                    <a:pt x="6159246" y="5664454"/>
                    <a:pt x="6222365" y="5601335"/>
                    <a:pt x="6222365" y="5523484"/>
                  </a:cubicBezTo>
                  <a:lnTo>
                    <a:pt x="6222365" y="153670"/>
                  </a:lnTo>
                  <a:cubicBezTo>
                    <a:pt x="6222365" y="75819"/>
                    <a:pt x="6159246" y="12700"/>
                    <a:pt x="6081395" y="12700"/>
                  </a:cubicBezTo>
                  <a:lnTo>
                    <a:pt x="153670" y="12700"/>
                  </a:lnTo>
                  <a:lnTo>
                    <a:pt x="153670" y="6350"/>
                  </a:lnTo>
                  <a:lnTo>
                    <a:pt x="153670" y="12700"/>
                  </a:lnTo>
                  <a:cubicBezTo>
                    <a:pt x="75819" y="12700"/>
                    <a:pt x="12700" y="75819"/>
                    <a:pt x="12700" y="153670"/>
                  </a:cubicBezTo>
                  <a:close/>
                </a:path>
              </a:pathLst>
            </a:custGeom>
            <a:solidFill>
              <a:srgbClr val="DFB8BC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8051006" y="2286000"/>
            <a:ext cx="789089" cy="789089"/>
            <a:chOff x="0" y="0"/>
            <a:chExt cx="1052119" cy="1052119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052068" cy="1052068"/>
            </a:xfrm>
            <a:custGeom>
              <a:avLst/>
              <a:gdLst/>
              <a:ahLst/>
              <a:cxnLst/>
              <a:rect l="l" t="t" r="r" b="b"/>
              <a:pathLst>
                <a:path w="1052068" h="1052068">
                  <a:moveTo>
                    <a:pt x="0" y="526034"/>
                  </a:moveTo>
                  <a:cubicBezTo>
                    <a:pt x="0" y="235585"/>
                    <a:pt x="235585" y="0"/>
                    <a:pt x="526034" y="0"/>
                  </a:cubicBezTo>
                  <a:cubicBezTo>
                    <a:pt x="816483" y="0"/>
                    <a:pt x="1052068" y="235585"/>
                    <a:pt x="1052068" y="526034"/>
                  </a:cubicBezTo>
                  <a:cubicBezTo>
                    <a:pt x="1052068" y="816483"/>
                    <a:pt x="816610" y="1052068"/>
                    <a:pt x="526034" y="1052068"/>
                  </a:cubicBezTo>
                  <a:cubicBezTo>
                    <a:pt x="235458" y="1052068"/>
                    <a:pt x="0" y="816610"/>
                    <a:pt x="0" y="526034"/>
                  </a:cubicBezTo>
                  <a:close/>
                </a:path>
              </a:pathLst>
            </a:custGeom>
            <a:solidFill>
              <a:srgbClr val="DA1B2E"/>
            </a:solidFill>
          </p:spPr>
        </p:sp>
      </p:grpSp>
      <p:sp>
        <p:nvSpPr>
          <p:cNvPr id="11" name="Freeform 11" descr="preencoded.png"/>
          <p:cNvSpPr/>
          <p:nvPr/>
        </p:nvSpPr>
        <p:spPr>
          <a:xfrm>
            <a:off x="8267995" y="2502989"/>
            <a:ext cx="354959" cy="354959"/>
          </a:xfrm>
          <a:custGeom>
            <a:avLst/>
            <a:gdLst/>
            <a:ahLst/>
            <a:cxnLst/>
            <a:rect l="l" t="t" r="r" b="b"/>
            <a:pathLst>
              <a:path w="354959" h="354959">
                <a:moveTo>
                  <a:pt x="0" y="0"/>
                </a:moveTo>
                <a:lnTo>
                  <a:pt x="354959" y="0"/>
                </a:lnTo>
                <a:lnTo>
                  <a:pt x="354959" y="354959"/>
                </a:lnTo>
                <a:lnTo>
                  <a:pt x="0" y="3549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22368" r="-22366"/>
            </a:stretch>
          </a:blipFill>
        </p:spPr>
      </p:sp>
      <p:grpSp>
        <p:nvGrpSpPr>
          <p:cNvPr id="12" name="Group 12"/>
          <p:cNvGrpSpPr/>
          <p:nvPr/>
        </p:nvGrpSpPr>
        <p:grpSpPr>
          <a:xfrm>
            <a:off x="12695930" y="2008737"/>
            <a:ext cx="4676327" cy="4257827"/>
            <a:chOff x="0" y="0"/>
            <a:chExt cx="6235103" cy="5677103"/>
          </a:xfrm>
        </p:grpSpPr>
        <p:sp>
          <p:nvSpPr>
            <p:cNvPr id="13" name="Freeform 13"/>
            <p:cNvSpPr/>
            <p:nvPr/>
          </p:nvSpPr>
          <p:spPr>
            <a:xfrm>
              <a:off x="6350" y="6350"/>
              <a:ext cx="6222365" cy="5664454"/>
            </a:xfrm>
            <a:custGeom>
              <a:avLst/>
              <a:gdLst/>
              <a:ahLst/>
              <a:cxnLst/>
              <a:rect l="l" t="t" r="r" b="b"/>
              <a:pathLst>
                <a:path w="6222365" h="5664454">
                  <a:moveTo>
                    <a:pt x="0" y="147320"/>
                  </a:moveTo>
                  <a:cubicBezTo>
                    <a:pt x="0" y="65913"/>
                    <a:pt x="65913" y="0"/>
                    <a:pt x="147320" y="0"/>
                  </a:cubicBezTo>
                  <a:lnTo>
                    <a:pt x="6075045" y="0"/>
                  </a:lnTo>
                  <a:cubicBezTo>
                    <a:pt x="6156452" y="0"/>
                    <a:pt x="6222365" y="65913"/>
                    <a:pt x="6222365" y="147320"/>
                  </a:cubicBezTo>
                  <a:lnTo>
                    <a:pt x="6222365" y="5517134"/>
                  </a:lnTo>
                  <a:cubicBezTo>
                    <a:pt x="6222365" y="5598414"/>
                    <a:pt x="6156452" y="5664454"/>
                    <a:pt x="6075045" y="5664454"/>
                  </a:cubicBezTo>
                  <a:lnTo>
                    <a:pt x="147320" y="5664454"/>
                  </a:lnTo>
                  <a:cubicBezTo>
                    <a:pt x="65913" y="5664454"/>
                    <a:pt x="0" y="5598541"/>
                    <a:pt x="0" y="5517134"/>
                  </a:cubicBezTo>
                  <a:close/>
                </a:path>
              </a:pathLst>
            </a:custGeom>
            <a:solidFill>
              <a:srgbClr val="F9D2D6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0" y="0"/>
              <a:ext cx="6235065" cy="5677154"/>
            </a:xfrm>
            <a:custGeom>
              <a:avLst/>
              <a:gdLst/>
              <a:ahLst/>
              <a:cxnLst/>
              <a:rect l="l" t="t" r="r" b="b"/>
              <a:pathLst>
                <a:path w="6235065" h="5677154">
                  <a:moveTo>
                    <a:pt x="0" y="153670"/>
                  </a:moveTo>
                  <a:cubicBezTo>
                    <a:pt x="0" y="68834"/>
                    <a:pt x="68834" y="0"/>
                    <a:pt x="153670" y="0"/>
                  </a:cubicBezTo>
                  <a:lnTo>
                    <a:pt x="6081395" y="0"/>
                  </a:lnTo>
                  <a:lnTo>
                    <a:pt x="6081395" y="6350"/>
                  </a:lnTo>
                  <a:lnTo>
                    <a:pt x="6081395" y="0"/>
                  </a:lnTo>
                  <a:cubicBezTo>
                    <a:pt x="6166231" y="0"/>
                    <a:pt x="6235065" y="68834"/>
                    <a:pt x="6235065" y="153670"/>
                  </a:cubicBezTo>
                  <a:lnTo>
                    <a:pt x="6228715" y="153670"/>
                  </a:lnTo>
                  <a:lnTo>
                    <a:pt x="6235065" y="153670"/>
                  </a:lnTo>
                  <a:lnTo>
                    <a:pt x="6235065" y="5523484"/>
                  </a:lnTo>
                  <a:lnTo>
                    <a:pt x="6228715" y="5523484"/>
                  </a:lnTo>
                  <a:lnTo>
                    <a:pt x="6235065" y="5523484"/>
                  </a:lnTo>
                  <a:cubicBezTo>
                    <a:pt x="6235065" y="5608320"/>
                    <a:pt x="6166231" y="5677154"/>
                    <a:pt x="6081395" y="5677154"/>
                  </a:cubicBezTo>
                  <a:lnTo>
                    <a:pt x="6081395" y="5670804"/>
                  </a:lnTo>
                  <a:lnTo>
                    <a:pt x="6081395" y="5677154"/>
                  </a:lnTo>
                  <a:lnTo>
                    <a:pt x="153670" y="5677154"/>
                  </a:lnTo>
                  <a:lnTo>
                    <a:pt x="153670" y="5670804"/>
                  </a:lnTo>
                  <a:lnTo>
                    <a:pt x="153670" y="5677154"/>
                  </a:lnTo>
                  <a:cubicBezTo>
                    <a:pt x="68834" y="5677154"/>
                    <a:pt x="0" y="5608320"/>
                    <a:pt x="0" y="5523484"/>
                  </a:cubicBezTo>
                  <a:lnTo>
                    <a:pt x="0" y="153670"/>
                  </a:lnTo>
                  <a:lnTo>
                    <a:pt x="6350" y="153670"/>
                  </a:lnTo>
                  <a:lnTo>
                    <a:pt x="0" y="153670"/>
                  </a:lnTo>
                  <a:moveTo>
                    <a:pt x="12700" y="153670"/>
                  </a:moveTo>
                  <a:lnTo>
                    <a:pt x="12700" y="5523484"/>
                  </a:lnTo>
                  <a:lnTo>
                    <a:pt x="6350" y="5523484"/>
                  </a:lnTo>
                  <a:lnTo>
                    <a:pt x="12700" y="5523484"/>
                  </a:lnTo>
                  <a:cubicBezTo>
                    <a:pt x="12700" y="5601335"/>
                    <a:pt x="75819" y="5664454"/>
                    <a:pt x="153670" y="5664454"/>
                  </a:cubicBezTo>
                  <a:lnTo>
                    <a:pt x="6081395" y="5664454"/>
                  </a:lnTo>
                  <a:cubicBezTo>
                    <a:pt x="6159246" y="5664454"/>
                    <a:pt x="6222365" y="5601335"/>
                    <a:pt x="6222365" y="5523484"/>
                  </a:cubicBezTo>
                  <a:lnTo>
                    <a:pt x="6222365" y="153670"/>
                  </a:lnTo>
                  <a:cubicBezTo>
                    <a:pt x="6222365" y="75819"/>
                    <a:pt x="6159246" y="12700"/>
                    <a:pt x="6081395" y="12700"/>
                  </a:cubicBezTo>
                  <a:lnTo>
                    <a:pt x="153670" y="12700"/>
                  </a:lnTo>
                  <a:lnTo>
                    <a:pt x="153670" y="6350"/>
                  </a:lnTo>
                  <a:lnTo>
                    <a:pt x="153670" y="12700"/>
                  </a:lnTo>
                  <a:cubicBezTo>
                    <a:pt x="75819" y="12700"/>
                    <a:pt x="12700" y="75819"/>
                    <a:pt x="12700" y="153670"/>
                  </a:cubicBezTo>
                  <a:close/>
                </a:path>
              </a:pathLst>
            </a:custGeom>
            <a:solidFill>
              <a:srgbClr val="DFB8BC"/>
            </a:solidFill>
          </p:spPr>
        </p:sp>
      </p:grpSp>
      <p:grpSp>
        <p:nvGrpSpPr>
          <p:cNvPr id="15" name="Group 15"/>
          <p:cNvGrpSpPr/>
          <p:nvPr/>
        </p:nvGrpSpPr>
        <p:grpSpPr>
          <a:xfrm>
            <a:off x="12973202" y="2286000"/>
            <a:ext cx="789089" cy="789089"/>
            <a:chOff x="0" y="0"/>
            <a:chExt cx="1052119" cy="1052119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052068" cy="1052068"/>
            </a:xfrm>
            <a:custGeom>
              <a:avLst/>
              <a:gdLst/>
              <a:ahLst/>
              <a:cxnLst/>
              <a:rect l="l" t="t" r="r" b="b"/>
              <a:pathLst>
                <a:path w="1052068" h="1052068">
                  <a:moveTo>
                    <a:pt x="0" y="526034"/>
                  </a:moveTo>
                  <a:cubicBezTo>
                    <a:pt x="0" y="235585"/>
                    <a:pt x="235585" y="0"/>
                    <a:pt x="526034" y="0"/>
                  </a:cubicBezTo>
                  <a:cubicBezTo>
                    <a:pt x="816483" y="0"/>
                    <a:pt x="1052068" y="235585"/>
                    <a:pt x="1052068" y="526034"/>
                  </a:cubicBezTo>
                  <a:cubicBezTo>
                    <a:pt x="1052068" y="816483"/>
                    <a:pt x="816610" y="1052068"/>
                    <a:pt x="526034" y="1052068"/>
                  </a:cubicBezTo>
                  <a:cubicBezTo>
                    <a:pt x="235458" y="1052068"/>
                    <a:pt x="0" y="816610"/>
                    <a:pt x="0" y="526034"/>
                  </a:cubicBezTo>
                  <a:close/>
                </a:path>
              </a:pathLst>
            </a:custGeom>
            <a:solidFill>
              <a:srgbClr val="DA1B2E"/>
            </a:solidFill>
          </p:spPr>
        </p:sp>
      </p:grpSp>
      <p:sp>
        <p:nvSpPr>
          <p:cNvPr id="17" name="Freeform 17" descr="preencoded.png"/>
          <p:cNvSpPr/>
          <p:nvPr/>
        </p:nvSpPr>
        <p:spPr>
          <a:xfrm>
            <a:off x="13190191" y="2502989"/>
            <a:ext cx="354959" cy="354959"/>
          </a:xfrm>
          <a:custGeom>
            <a:avLst/>
            <a:gdLst/>
            <a:ahLst/>
            <a:cxnLst/>
            <a:rect l="l" t="t" r="r" b="b"/>
            <a:pathLst>
              <a:path w="354959" h="354959">
                <a:moveTo>
                  <a:pt x="0" y="0"/>
                </a:moveTo>
                <a:lnTo>
                  <a:pt x="354959" y="0"/>
                </a:lnTo>
                <a:lnTo>
                  <a:pt x="354959" y="354959"/>
                </a:lnTo>
                <a:lnTo>
                  <a:pt x="0" y="35495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t="-6579" b="-6577"/>
            </a:stretch>
          </a:blipFill>
        </p:spPr>
      </p:sp>
      <p:grpSp>
        <p:nvGrpSpPr>
          <p:cNvPr id="18" name="Group 18"/>
          <p:cNvGrpSpPr/>
          <p:nvPr/>
        </p:nvGrpSpPr>
        <p:grpSpPr>
          <a:xfrm>
            <a:off x="7778506" y="6543446"/>
            <a:ext cx="9598523" cy="3013920"/>
            <a:chOff x="0" y="0"/>
            <a:chExt cx="12798031" cy="4018559"/>
          </a:xfrm>
        </p:grpSpPr>
        <p:sp>
          <p:nvSpPr>
            <p:cNvPr id="19" name="Freeform 19"/>
            <p:cNvSpPr/>
            <p:nvPr/>
          </p:nvSpPr>
          <p:spPr>
            <a:xfrm>
              <a:off x="6350" y="6350"/>
              <a:ext cx="12785344" cy="4005834"/>
            </a:xfrm>
            <a:custGeom>
              <a:avLst/>
              <a:gdLst/>
              <a:ahLst/>
              <a:cxnLst/>
              <a:rect l="l" t="t" r="r" b="b"/>
              <a:pathLst>
                <a:path w="12785344" h="4005834">
                  <a:moveTo>
                    <a:pt x="0" y="147320"/>
                  </a:moveTo>
                  <a:cubicBezTo>
                    <a:pt x="0" y="65913"/>
                    <a:pt x="66040" y="0"/>
                    <a:pt x="147574" y="0"/>
                  </a:cubicBezTo>
                  <a:lnTo>
                    <a:pt x="12637770" y="0"/>
                  </a:lnTo>
                  <a:cubicBezTo>
                    <a:pt x="12719303" y="0"/>
                    <a:pt x="12785344" y="65913"/>
                    <a:pt x="12785344" y="147320"/>
                  </a:cubicBezTo>
                  <a:lnTo>
                    <a:pt x="12785344" y="3858514"/>
                  </a:lnTo>
                  <a:cubicBezTo>
                    <a:pt x="12785344" y="3939921"/>
                    <a:pt x="12719303" y="4005834"/>
                    <a:pt x="12637770" y="4005834"/>
                  </a:cubicBezTo>
                  <a:lnTo>
                    <a:pt x="147574" y="4005834"/>
                  </a:lnTo>
                  <a:cubicBezTo>
                    <a:pt x="66040" y="4005834"/>
                    <a:pt x="0" y="3939921"/>
                    <a:pt x="0" y="3858514"/>
                  </a:cubicBezTo>
                  <a:close/>
                </a:path>
              </a:pathLst>
            </a:custGeom>
            <a:solidFill>
              <a:srgbClr val="F9D2D6"/>
            </a:solidFill>
          </p:spPr>
        </p:sp>
        <p:sp>
          <p:nvSpPr>
            <p:cNvPr id="20" name="Freeform 20"/>
            <p:cNvSpPr/>
            <p:nvPr/>
          </p:nvSpPr>
          <p:spPr>
            <a:xfrm>
              <a:off x="0" y="0"/>
              <a:ext cx="12798044" cy="4018534"/>
            </a:xfrm>
            <a:custGeom>
              <a:avLst/>
              <a:gdLst/>
              <a:ahLst/>
              <a:cxnLst/>
              <a:rect l="l" t="t" r="r" b="b"/>
              <a:pathLst>
                <a:path w="12798044" h="4018534">
                  <a:moveTo>
                    <a:pt x="0" y="153670"/>
                  </a:moveTo>
                  <a:cubicBezTo>
                    <a:pt x="0" y="68834"/>
                    <a:pt x="68961" y="0"/>
                    <a:pt x="153924" y="0"/>
                  </a:cubicBezTo>
                  <a:lnTo>
                    <a:pt x="12644120" y="0"/>
                  </a:lnTo>
                  <a:lnTo>
                    <a:pt x="12644120" y="6350"/>
                  </a:lnTo>
                  <a:lnTo>
                    <a:pt x="12644120" y="0"/>
                  </a:lnTo>
                  <a:cubicBezTo>
                    <a:pt x="12729083" y="0"/>
                    <a:pt x="12798044" y="68834"/>
                    <a:pt x="12798044" y="153670"/>
                  </a:cubicBezTo>
                  <a:lnTo>
                    <a:pt x="12791694" y="153670"/>
                  </a:lnTo>
                  <a:lnTo>
                    <a:pt x="12798044" y="153670"/>
                  </a:lnTo>
                  <a:lnTo>
                    <a:pt x="12798044" y="3864864"/>
                  </a:lnTo>
                  <a:lnTo>
                    <a:pt x="12791694" y="3864864"/>
                  </a:lnTo>
                  <a:lnTo>
                    <a:pt x="12798044" y="3864864"/>
                  </a:lnTo>
                  <a:cubicBezTo>
                    <a:pt x="12798044" y="3949700"/>
                    <a:pt x="12729083" y="4018534"/>
                    <a:pt x="12644120" y="4018534"/>
                  </a:cubicBezTo>
                  <a:lnTo>
                    <a:pt x="12644120" y="4012184"/>
                  </a:lnTo>
                  <a:lnTo>
                    <a:pt x="12644120" y="4018534"/>
                  </a:lnTo>
                  <a:lnTo>
                    <a:pt x="153924" y="4018534"/>
                  </a:lnTo>
                  <a:lnTo>
                    <a:pt x="153924" y="4012184"/>
                  </a:lnTo>
                  <a:lnTo>
                    <a:pt x="153924" y="4018534"/>
                  </a:lnTo>
                  <a:cubicBezTo>
                    <a:pt x="68961" y="4018534"/>
                    <a:pt x="0" y="3949827"/>
                    <a:pt x="0" y="3864864"/>
                  </a:cubicBezTo>
                  <a:lnTo>
                    <a:pt x="0" y="153670"/>
                  </a:lnTo>
                  <a:lnTo>
                    <a:pt x="6350" y="153670"/>
                  </a:lnTo>
                  <a:lnTo>
                    <a:pt x="0" y="153670"/>
                  </a:lnTo>
                  <a:moveTo>
                    <a:pt x="12700" y="153670"/>
                  </a:moveTo>
                  <a:lnTo>
                    <a:pt x="12700" y="3864864"/>
                  </a:lnTo>
                  <a:lnTo>
                    <a:pt x="6350" y="3864864"/>
                  </a:lnTo>
                  <a:lnTo>
                    <a:pt x="12700" y="3864864"/>
                  </a:lnTo>
                  <a:cubicBezTo>
                    <a:pt x="12700" y="3942715"/>
                    <a:pt x="75946" y="4005834"/>
                    <a:pt x="153924" y="4005834"/>
                  </a:cubicBezTo>
                  <a:lnTo>
                    <a:pt x="12644120" y="4005834"/>
                  </a:lnTo>
                  <a:cubicBezTo>
                    <a:pt x="12722098" y="4005834"/>
                    <a:pt x="12785344" y="3942715"/>
                    <a:pt x="12785344" y="3864864"/>
                  </a:cubicBezTo>
                  <a:lnTo>
                    <a:pt x="12785344" y="153670"/>
                  </a:lnTo>
                  <a:cubicBezTo>
                    <a:pt x="12785344" y="75819"/>
                    <a:pt x="12722098" y="12700"/>
                    <a:pt x="12644120" y="12700"/>
                  </a:cubicBezTo>
                  <a:lnTo>
                    <a:pt x="153924" y="12700"/>
                  </a:lnTo>
                  <a:lnTo>
                    <a:pt x="153924" y="6350"/>
                  </a:lnTo>
                  <a:lnTo>
                    <a:pt x="153924" y="12700"/>
                  </a:lnTo>
                  <a:cubicBezTo>
                    <a:pt x="75946" y="12700"/>
                    <a:pt x="12700" y="75819"/>
                    <a:pt x="12700" y="153670"/>
                  </a:cubicBezTo>
                  <a:close/>
                </a:path>
              </a:pathLst>
            </a:custGeom>
            <a:solidFill>
              <a:srgbClr val="DFB8BC"/>
            </a:solidFill>
          </p:spPr>
        </p:sp>
      </p:grpSp>
      <p:grpSp>
        <p:nvGrpSpPr>
          <p:cNvPr id="21" name="Group 21"/>
          <p:cNvGrpSpPr/>
          <p:nvPr/>
        </p:nvGrpSpPr>
        <p:grpSpPr>
          <a:xfrm>
            <a:off x="8051006" y="6789687"/>
            <a:ext cx="789089" cy="789089"/>
            <a:chOff x="0" y="0"/>
            <a:chExt cx="1052119" cy="1052119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052068" cy="1052068"/>
            </a:xfrm>
            <a:custGeom>
              <a:avLst/>
              <a:gdLst/>
              <a:ahLst/>
              <a:cxnLst/>
              <a:rect l="l" t="t" r="r" b="b"/>
              <a:pathLst>
                <a:path w="1052068" h="1052068">
                  <a:moveTo>
                    <a:pt x="0" y="526034"/>
                  </a:moveTo>
                  <a:cubicBezTo>
                    <a:pt x="0" y="235585"/>
                    <a:pt x="235585" y="0"/>
                    <a:pt x="526034" y="0"/>
                  </a:cubicBezTo>
                  <a:cubicBezTo>
                    <a:pt x="816483" y="0"/>
                    <a:pt x="1052068" y="235585"/>
                    <a:pt x="1052068" y="526034"/>
                  </a:cubicBezTo>
                  <a:cubicBezTo>
                    <a:pt x="1052068" y="816483"/>
                    <a:pt x="816610" y="1052068"/>
                    <a:pt x="526034" y="1052068"/>
                  </a:cubicBezTo>
                  <a:cubicBezTo>
                    <a:pt x="235458" y="1052068"/>
                    <a:pt x="0" y="816610"/>
                    <a:pt x="0" y="526034"/>
                  </a:cubicBezTo>
                  <a:close/>
                </a:path>
              </a:pathLst>
            </a:custGeom>
            <a:solidFill>
              <a:srgbClr val="DA1B2E"/>
            </a:solidFill>
          </p:spPr>
        </p:sp>
      </p:grpSp>
      <p:sp>
        <p:nvSpPr>
          <p:cNvPr id="23" name="Freeform 23" descr="preencoded.png"/>
          <p:cNvSpPr/>
          <p:nvPr/>
        </p:nvSpPr>
        <p:spPr>
          <a:xfrm>
            <a:off x="8267995" y="7006676"/>
            <a:ext cx="354959" cy="354959"/>
          </a:xfrm>
          <a:custGeom>
            <a:avLst/>
            <a:gdLst/>
            <a:ahLst/>
            <a:cxnLst/>
            <a:rect l="l" t="t" r="r" b="b"/>
            <a:pathLst>
              <a:path w="354959" h="354959">
                <a:moveTo>
                  <a:pt x="0" y="0"/>
                </a:moveTo>
                <a:lnTo>
                  <a:pt x="354959" y="0"/>
                </a:lnTo>
                <a:lnTo>
                  <a:pt x="354959" y="354958"/>
                </a:lnTo>
                <a:lnTo>
                  <a:pt x="0" y="35495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3947" r="-3947"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0" y="2666730"/>
            <a:ext cx="6973643" cy="6973643"/>
          </a:xfrm>
          <a:custGeom>
            <a:avLst/>
            <a:gdLst/>
            <a:ahLst/>
            <a:cxnLst/>
            <a:rect l="l" t="t" r="r" b="b"/>
            <a:pathLst>
              <a:path w="6973643" h="6973643">
                <a:moveTo>
                  <a:pt x="0" y="0"/>
                </a:moveTo>
                <a:lnTo>
                  <a:pt x="6973643" y="0"/>
                </a:lnTo>
                <a:lnTo>
                  <a:pt x="6973643" y="6973643"/>
                </a:lnTo>
                <a:lnTo>
                  <a:pt x="0" y="697364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25" name="TextBox 25"/>
          <p:cNvSpPr txBox="1"/>
          <p:nvPr/>
        </p:nvSpPr>
        <p:spPr>
          <a:xfrm>
            <a:off x="7778506" y="708127"/>
            <a:ext cx="6921846" cy="9222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12"/>
              </a:lnSpc>
            </a:pPr>
            <a:r>
              <a:rPr lang="en-US" sz="5437" b="1">
                <a:solidFill>
                  <a:srgbClr val="1F1E1E"/>
                </a:solidFill>
                <a:latin typeface="Arimo Bold"/>
                <a:ea typeface="Arimo Bold"/>
                <a:cs typeface="Arimo Bold"/>
                <a:sym typeface="Arimo Bold"/>
              </a:rPr>
              <a:t>Project Overview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8051006" y="3301898"/>
            <a:ext cx="3852415" cy="4610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687" b="1">
                <a:solidFill>
                  <a:srgbClr val="3B3535"/>
                </a:solidFill>
                <a:latin typeface="Arimo Bold"/>
                <a:ea typeface="Arimo Bold"/>
                <a:cs typeface="Arimo Bold"/>
                <a:sym typeface="Arimo Bold"/>
              </a:rPr>
              <a:t>Real-Time Framework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8051006" y="3830393"/>
            <a:ext cx="4121791" cy="21588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9"/>
              </a:lnSpc>
            </a:pPr>
            <a:r>
              <a:rPr lang="en-US" sz="2062">
                <a:solidFill>
                  <a:srgbClr val="3B3535"/>
                </a:solidFill>
                <a:latin typeface="Arimo"/>
                <a:ea typeface="Arimo"/>
                <a:cs typeface="Arimo"/>
                <a:sym typeface="Arimo"/>
              </a:rPr>
              <a:t>Open-source data engineering framework enabling continuous data ingestion, processing, and analytics with minimal latency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2973202" y="3301898"/>
            <a:ext cx="3640931" cy="4610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687" b="1">
                <a:solidFill>
                  <a:srgbClr val="3B3535"/>
                </a:solidFill>
                <a:latin typeface="Arimo Bold"/>
                <a:ea typeface="Arimo Bold"/>
                <a:cs typeface="Arimo Bold"/>
                <a:sym typeface="Arimo Bold"/>
              </a:rPr>
              <a:t>Unified Architecture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2973202" y="3830393"/>
            <a:ext cx="4121791" cy="17442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9"/>
              </a:lnSpc>
            </a:pPr>
            <a:r>
              <a:rPr lang="en-US" sz="2062">
                <a:solidFill>
                  <a:srgbClr val="3B3535"/>
                </a:solidFill>
                <a:latin typeface="Arimo"/>
                <a:ea typeface="Arimo"/>
                <a:cs typeface="Arimo"/>
                <a:sym typeface="Arimo"/>
              </a:rPr>
              <a:t>Integrated solution supporting both real-time streaming and historical batch analytics within a single infrastructure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8051006" y="7805585"/>
            <a:ext cx="3779044" cy="4610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687" b="1">
                <a:solidFill>
                  <a:srgbClr val="3B3535"/>
                </a:solidFill>
                <a:latin typeface="Arimo Bold"/>
                <a:ea typeface="Arimo Bold"/>
                <a:cs typeface="Arimo Bold"/>
                <a:sym typeface="Arimo Bold"/>
              </a:rPr>
              <a:t>Business Intelligence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8051006" y="8334080"/>
            <a:ext cx="9043988" cy="9149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9"/>
              </a:lnSpc>
            </a:pPr>
            <a:r>
              <a:rPr lang="en-US" sz="2062">
                <a:solidFill>
                  <a:srgbClr val="3B3535"/>
                </a:solidFill>
                <a:latin typeface="Arimo"/>
                <a:ea typeface="Arimo"/>
                <a:cs typeface="Arimo"/>
                <a:sym typeface="Arimo"/>
              </a:rPr>
              <a:t>Live dashboards providing stakeholders with immediate visibility into operational metrics and KPIs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947890" y="1480985"/>
            <a:ext cx="7126929" cy="9575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562" b="1">
                <a:solidFill>
                  <a:srgbClr val="1F1E1E"/>
                </a:solidFill>
                <a:latin typeface="Arimo Bold"/>
                <a:ea typeface="Arimo Bold"/>
                <a:cs typeface="Arimo Bold"/>
                <a:sym typeface="Arimo Bold"/>
              </a:rPr>
              <a:t>Project Objectives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47890" y="2894409"/>
            <a:ext cx="1033310" cy="3890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3B3535"/>
                </a:solidFill>
                <a:latin typeface="Arimo"/>
                <a:ea typeface="Arimo"/>
                <a:cs typeface="Arimo"/>
                <a:sym typeface="Arimo"/>
              </a:rPr>
              <a:t>01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947890" y="3402063"/>
            <a:ext cx="8060684" cy="38100"/>
            <a:chOff x="0" y="0"/>
            <a:chExt cx="10747578" cy="50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0747629" cy="50800"/>
            </a:xfrm>
            <a:custGeom>
              <a:avLst/>
              <a:gdLst/>
              <a:ahLst/>
              <a:cxnLst/>
              <a:rect l="l" t="t" r="r" b="b"/>
              <a:pathLst>
                <a:path w="10747629" h="50800">
                  <a:moveTo>
                    <a:pt x="0" y="0"/>
                  </a:moveTo>
                  <a:lnTo>
                    <a:pt x="10747629" y="0"/>
                  </a:lnTo>
                  <a:lnTo>
                    <a:pt x="10747629" y="50800"/>
                  </a:lnTo>
                  <a:lnTo>
                    <a:pt x="0" y="50800"/>
                  </a:lnTo>
                  <a:close/>
                </a:path>
              </a:pathLst>
            </a:custGeom>
            <a:solidFill>
              <a:srgbClr val="DA1B2E"/>
            </a:solidFill>
          </p:spPr>
        </p:sp>
      </p:grpSp>
      <p:sp>
        <p:nvSpPr>
          <p:cNvPr id="10" name="TextBox 10"/>
          <p:cNvSpPr txBox="1"/>
          <p:nvPr/>
        </p:nvSpPr>
        <p:spPr>
          <a:xfrm>
            <a:off x="947890" y="3565922"/>
            <a:ext cx="5172818" cy="4929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750" b="1" dirty="0">
                <a:solidFill>
                  <a:srgbClr val="3B3535"/>
                </a:solidFill>
                <a:latin typeface="Arimo Bold"/>
                <a:ea typeface="Arimo Bold"/>
                <a:cs typeface="Arimo Bold"/>
                <a:sym typeface="Arimo Bold"/>
              </a:rPr>
              <a:t>Multi-Source Data Ingestion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47890" y="4135488"/>
            <a:ext cx="8060684" cy="13858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3B3535"/>
                </a:solidFill>
                <a:latin typeface="Arimo"/>
                <a:ea typeface="Arimo"/>
                <a:cs typeface="Arimo"/>
                <a:sym typeface="Arimo"/>
              </a:rPr>
              <a:t>Implement real-time data collection from diverse sources including transactional systems, application logs, IoT sensors, and event streams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279284" y="2894409"/>
            <a:ext cx="702916" cy="3890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 dirty="0">
                <a:solidFill>
                  <a:srgbClr val="3B3535"/>
                </a:solidFill>
                <a:latin typeface="Arimo"/>
                <a:ea typeface="Arimo"/>
                <a:cs typeface="Arimo"/>
                <a:sym typeface="Arimo"/>
              </a:rPr>
              <a:t>02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9279284" y="3402063"/>
            <a:ext cx="8060827" cy="38100"/>
            <a:chOff x="0" y="0"/>
            <a:chExt cx="10747769" cy="50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0747756" cy="50800"/>
            </a:xfrm>
            <a:custGeom>
              <a:avLst/>
              <a:gdLst/>
              <a:ahLst/>
              <a:cxnLst/>
              <a:rect l="l" t="t" r="r" b="b"/>
              <a:pathLst>
                <a:path w="10747756" h="50800">
                  <a:moveTo>
                    <a:pt x="0" y="0"/>
                  </a:moveTo>
                  <a:lnTo>
                    <a:pt x="10747756" y="0"/>
                  </a:lnTo>
                  <a:lnTo>
                    <a:pt x="10747756" y="50800"/>
                  </a:lnTo>
                  <a:lnTo>
                    <a:pt x="0" y="50800"/>
                  </a:lnTo>
                  <a:close/>
                </a:path>
              </a:pathLst>
            </a:custGeom>
            <a:solidFill>
              <a:srgbClr val="DA1B2E"/>
            </a:solidFill>
          </p:spPr>
        </p:sp>
      </p:grpSp>
      <p:sp>
        <p:nvSpPr>
          <p:cNvPr id="15" name="TextBox 15"/>
          <p:cNvSpPr txBox="1"/>
          <p:nvPr/>
        </p:nvSpPr>
        <p:spPr>
          <a:xfrm>
            <a:off x="9279284" y="3565922"/>
            <a:ext cx="5875439" cy="4929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750" b="1">
                <a:solidFill>
                  <a:srgbClr val="3B3535"/>
                </a:solidFill>
                <a:latin typeface="Arimo Bold"/>
                <a:ea typeface="Arimo Bold"/>
                <a:cs typeface="Arimo Bold"/>
                <a:sym typeface="Arimo Bold"/>
              </a:rPr>
              <a:t>Low-Latency Stream Processing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279284" y="4135488"/>
            <a:ext cx="8060827" cy="13858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3B3535"/>
                </a:solidFill>
                <a:latin typeface="Arimo"/>
                <a:ea typeface="Arimo"/>
                <a:cs typeface="Arimo"/>
                <a:sym typeface="Arimo"/>
              </a:rPr>
              <a:t>Process streaming data with sub-second latency using distributed computing frameworks and optimized transformation pipelines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47890" y="5909367"/>
            <a:ext cx="728510" cy="3890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 dirty="0">
                <a:solidFill>
                  <a:srgbClr val="3B3535"/>
                </a:solidFill>
                <a:latin typeface="Arimo"/>
                <a:ea typeface="Arimo"/>
                <a:cs typeface="Arimo"/>
                <a:sym typeface="Arimo"/>
              </a:rPr>
              <a:t>03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947890" y="6417021"/>
            <a:ext cx="8060684" cy="38100"/>
            <a:chOff x="0" y="0"/>
            <a:chExt cx="10747578" cy="50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0747629" cy="50800"/>
            </a:xfrm>
            <a:custGeom>
              <a:avLst/>
              <a:gdLst/>
              <a:ahLst/>
              <a:cxnLst/>
              <a:rect l="l" t="t" r="r" b="b"/>
              <a:pathLst>
                <a:path w="10747629" h="50800">
                  <a:moveTo>
                    <a:pt x="0" y="0"/>
                  </a:moveTo>
                  <a:lnTo>
                    <a:pt x="10747629" y="0"/>
                  </a:lnTo>
                  <a:lnTo>
                    <a:pt x="10747629" y="50800"/>
                  </a:lnTo>
                  <a:lnTo>
                    <a:pt x="0" y="50800"/>
                  </a:lnTo>
                  <a:close/>
                </a:path>
              </a:pathLst>
            </a:custGeom>
            <a:solidFill>
              <a:srgbClr val="DA1B2E"/>
            </a:solidFill>
          </p:spPr>
        </p:sp>
      </p:grpSp>
      <p:sp>
        <p:nvSpPr>
          <p:cNvPr id="20" name="TextBox 20"/>
          <p:cNvSpPr txBox="1"/>
          <p:nvPr/>
        </p:nvSpPr>
        <p:spPr>
          <a:xfrm>
            <a:off x="947890" y="6580880"/>
            <a:ext cx="4025055" cy="4929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750" b="1">
                <a:solidFill>
                  <a:srgbClr val="3B3535"/>
                </a:solidFill>
                <a:latin typeface="Arimo Bold"/>
                <a:ea typeface="Arimo Bold"/>
                <a:cs typeface="Arimo Bold"/>
                <a:sym typeface="Arimo Bold"/>
              </a:rPr>
              <a:t>Scalable Data Storage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947890" y="7150446"/>
            <a:ext cx="8060684" cy="13858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3B3535"/>
                </a:solidFill>
                <a:latin typeface="Arimo"/>
                <a:ea typeface="Arimo"/>
                <a:cs typeface="Arimo"/>
                <a:sym typeface="Arimo"/>
              </a:rPr>
              <a:t>Design fault-tolerant storage layer capable of handling high-throughput data ingestion while maintaining data integrity and accessibility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9279284" y="5909367"/>
            <a:ext cx="1007716" cy="3890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 dirty="0">
                <a:solidFill>
                  <a:srgbClr val="3B3535"/>
                </a:solidFill>
                <a:latin typeface="Arimo"/>
                <a:ea typeface="Arimo"/>
                <a:cs typeface="Arimo"/>
                <a:sym typeface="Arimo"/>
              </a:rPr>
              <a:t>04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9279284" y="6417021"/>
            <a:ext cx="8060827" cy="38100"/>
            <a:chOff x="0" y="0"/>
            <a:chExt cx="10747769" cy="50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0747756" cy="50800"/>
            </a:xfrm>
            <a:custGeom>
              <a:avLst/>
              <a:gdLst/>
              <a:ahLst/>
              <a:cxnLst/>
              <a:rect l="l" t="t" r="r" b="b"/>
              <a:pathLst>
                <a:path w="10747756" h="50800">
                  <a:moveTo>
                    <a:pt x="0" y="0"/>
                  </a:moveTo>
                  <a:lnTo>
                    <a:pt x="10747756" y="0"/>
                  </a:lnTo>
                  <a:lnTo>
                    <a:pt x="10747756" y="50800"/>
                  </a:lnTo>
                  <a:lnTo>
                    <a:pt x="0" y="50800"/>
                  </a:lnTo>
                  <a:close/>
                </a:path>
              </a:pathLst>
            </a:custGeom>
            <a:solidFill>
              <a:srgbClr val="DA1B2E"/>
            </a:solidFill>
          </p:spPr>
        </p:sp>
      </p:grpSp>
      <p:sp>
        <p:nvSpPr>
          <p:cNvPr id="25" name="TextBox 25"/>
          <p:cNvSpPr txBox="1"/>
          <p:nvPr/>
        </p:nvSpPr>
        <p:spPr>
          <a:xfrm>
            <a:off x="9279284" y="6580880"/>
            <a:ext cx="5506193" cy="4929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750" b="1">
                <a:solidFill>
                  <a:srgbClr val="3B3535"/>
                </a:solidFill>
                <a:latin typeface="Arimo Bold"/>
                <a:ea typeface="Arimo Bold"/>
                <a:cs typeface="Arimo Bold"/>
                <a:sym typeface="Arimo Bold"/>
              </a:rPr>
              <a:t>Interactive Analytics Interface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9279284" y="7150446"/>
            <a:ext cx="8060827" cy="13858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3B3535"/>
                </a:solidFill>
                <a:latin typeface="Arimo"/>
                <a:ea typeface="Arimo"/>
                <a:cs typeface="Arimo"/>
                <a:sym typeface="Arimo"/>
              </a:rPr>
              <a:t>Deploy live dashboards with configurable alerts and visualizations enabling stakeholders to monitor business metrics in real-time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1157440" y="597103"/>
            <a:ext cx="11745963" cy="7710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87"/>
              </a:lnSpc>
            </a:pPr>
            <a:r>
              <a:rPr lang="en-US" sz="4499" b="1">
                <a:solidFill>
                  <a:srgbClr val="1F1E1E"/>
                </a:solidFill>
                <a:latin typeface="Arimo Bold"/>
                <a:ea typeface="Arimo Bold"/>
                <a:cs typeface="Arimo Bold"/>
                <a:sym typeface="Arimo Bold"/>
              </a:rPr>
              <a:t>System Architecture &amp; Design Blueprint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157440" y="1725216"/>
            <a:ext cx="1099547" cy="1319508"/>
            <a:chOff x="0" y="0"/>
            <a:chExt cx="1466063" cy="1759344"/>
          </a:xfrm>
        </p:grpSpPr>
        <p:sp>
          <p:nvSpPr>
            <p:cNvPr id="8" name="Freeform 8" descr="preencoded.png"/>
            <p:cNvSpPr/>
            <p:nvPr/>
          </p:nvSpPr>
          <p:spPr>
            <a:xfrm>
              <a:off x="0" y="0"/>
              <a:ext cx="1466088" cy="1759331"/>
            </a:xfrm>
            <a:custGeom>
              <a:avLst/>
              <a:gdLst/>
              <a:ahLst/>
              <a:cxnLst/>
              <a:rect l="l" t="t" r="r" b="b"/>
              <a:pathLst>
                <a:path w="1466088" h="1759331">
                  <a:moveTo>
                    <a:pt x="0" y="0"/>
                  </a:moveTo>
                  <a:lnTo>
                    <a:pt x="1466088" y="0"/>
                  </a:lnTo>
                  <a:lnTo>
                    <a:pt x="1466088" y="1759331"/>
                  </a:lnTo>
                  <a:lnTo>
                    <a:pt x="0" y="17593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360" r="1" b="-360"/>
              </a:stretch>
            </a:blipFill>
          </p:spPr>
        </p:sp>
      </p:grpSp>
      <p:sp>
        <p:nvSpPr>
          <p:cNvPr id="9" name="TextBox 9"/>
          <p:cNvSpPr txBox="1"/>
          <p:nvPr/>
        </p:nvSpPr>
        <p:spPr>
          <a:xfrm>
            <a:off x="2435428" y="1916459"/>
            <a:ext cx="2893666" cy="390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12"/>
              </a:lnSpc>
            </a:pPr>
            <a:r>
              <a:rPr lang="en-US" sz="2249" b="1">
                <a:solidFill>
                  <a:srgbClr val="3B3535"/>
                </a:solidFill>
                <a:latin typeface="Arimo Bold"/>
                <a:ea typeface="Arimo Bold"/>
                <a:cs typeface="Arimo Bold"/>
                <a:sym typeface="Arimo Bold"/>
              </a:rPr>
              <a:t>Data Sources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435428" y="2356542"/>
            <a:ext cx="14695141" cy="3759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99"/>
              </a:lnSpc>
            </a:pPr>
            <a:r>
              <a:rPr lang="en-US" sz="1687">
                <a:solidFill>
                  <a:srgbClr val="3B3535"/>
                </a:solidFill>
                <a:latin typeface="Arimo"/>
                <a:ea typeface="Arimo"/>
                <a:cs typeface="Arimo"/>
                <a:sym typeface="Arimo"/>
              </a:rPr>
              <a:t>Simulated events, application logs, transaction streams, API endpoints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1157440" y="3044723"/>
            <a:ext cx="1099547" cy="1319508"/>
            <a:chOff x="0" y="0"/>
            <a:chExt cx="1466063" cy="1759344"/>
          </a:xfrm>
        </p:grpSpPr>
        <p:sp>
          <p:nvSpPr>
            <p:cNvPr id="12" name="Freeform 12" descr="preencoded.png"/>
            <p:cNvSpPr/>
            <p:nvPr/>
          </p:nvSpPr>
          <p:spPr>
            <a:xfrm>
              <a:off x="0" y="0"/>
              <a:ext cx="1466088" cy="1759331"/>
            </a:xfrm>
            <a:custGeom>
              <a:avLst/>
              <a:gdLst/>
              <a:ahLst/>
              <a:cxnLst/>
              <a:rect l="l" t="t" r="r" b="b"/>
              <a:pathLst>
                <a:path w="1466088" h="1759331">
                  <a:moveTo>
                    <a:pt x="0" y="0"/>
                  </a:moveTo>
                  <a:lnTo>
                    <a:pt x="1466088" y="0"/>
                  </a:lnTo>
                  <a:lnTo>
                    <a:pt x="1466088" y="1759331"/>
                  </a:lnTo>
                  <a:lnTo>
                    <a:pt x="0" y="17593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360" r="1" b="-360"/>
              </a:stretch>
            </a:blipFill>
          </p:spPr>
        </p:sp>
      </p:grpSp>
      <p:sp>
        <p:nvSpPr>
          <p:cNvPr id="13" name="TextBox 13"/>
          <p:cNvSpPr txBox="1"/>
          <p:nvPr/>
        </p:nvSpPr>
        <p:spPr>
          <a:xfrm>
            <a:off x="2435428" y="3235966"/>
            <a:ext cx="2893666" cy="390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12"/>
              </a:lnSpc>
            </a:pPr>
            <a:r>
              <a:rPr lang="en-US" sz="2249" b="1">
                <a:solidFill>
                  <a:srgbClr val="3B3535"/>
                </a:solidFill>
                <a:latin typeface="Arimo Bold"/>
                <a:ea typeface="Arimo Bold"/>
                <a:cs typeface="Arimo Bold"/>
                <a:sym typeface="Arimo Bold"/>
              </a:rPr>
              <a:t>Apache Kafka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435428" y="3676059"/>
            <a:ext cx="14695141" cy="3759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99"/>
              </a:lnSpc>
            </a:pPr>
            <a:r>
              <a:rPr lang="en-US" sz="1687">
                <a:solidFill>
                  <a:srgbClr val="3B3535"/>
                </a:solidFill>
                <a:latin typeface="Arimo"/>
                <a:ea typeface="Arimo"/>
                <a:cs typeface="Arimo"/>
                <a:sym typeface="Arimo"/>
              </a:rPr>
              <a:t>Real-time message queuing and distributed streaming platform for data ingestion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1157440" y="4364241"/>
            <a:ext cx="1099547" cy="1319508"/>
            <a:chOff x="0" y="0"/>
            <a:chExt cx="1466063" cy="1759344"/>
          </a:xfrm>
        </p:grpSpPr>
        <p:sp>
          <p:nvSpPr>
            <p:cNvPr id="16" name="Freeform 16" descr="preencoded.png"/>
            <p:cNvSpPr/>
            <p:nvPr/>
          </p:nvSpPr>
          <p:spPr>
            <a:xfrm>
              <a:off x="0" y="0"/>
              <a:ext cx="1466088" cy="1759331"/>
            </a:xfrm>
            <a:custGeom>
              <a:avLst/>
              <a:gdLst/>
              <a:ahLst/>
              <a:cxnLst/>
              <a:rect l="l" t="t" r="r" b="b"/>
              <a:pathLst>
                <a:path w="1466088" h="1759331">
                  <a:moveTo>
                    <a:pt x="0" y="0"/>
                  </a:moveTo>
                  <a:lnTo>
                    <a:pt x="1466088" y="0"/>
                  </a:lnTo>
                  <a:lnTo>
                    <a:pt x="1466088" y="1759331"/>
                  </a:lnTo>
                  <a:lnTo>
                    <a:pt x="0" y="17593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t="-360" r="1" b="-360"/>
              </a:stretch>
            </a:blipFill>
          </p:spPr>
        </p:sp>
      </p:grpSp>
      <p:sp>
        <p:nvSpPr>
          <p:cNvPr id="17" name="TextBox 17"/>
          <p:cNvSpPr txBox="1"/>
          <p:nvPr/>
        </p:nvSpPr>
        <p:spPr>
          <a:xfrm>
            <a:off x="2435428" y="4555484"/>
            <a:ext cx="2893666" cy="390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12"/>
              </a:lnSpc>
            </a:pPr>
            <a:r>
              <a:rPr lang="en-US" sz="2249" b="1">
                <a:solidFill>
                  <a:srgbClr val="3B3535"/>
                </a:solidFill>
                <a:latin typeface="Arimo Bold"/>
                <a:ea typeface="Arimo Bold"/>
                <a:cs typeface="Arimo Bold"/>
                <a:sym typeface="Arimo Bold"/>
              </a:rPr>
              <a:t>Apache Spark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435428" y="4995567"/>
            <a:ext cx="14695141" cy="3759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99"/>
              </a:lnSpc>
            </a:pPr>
            <a:r>
              <a:rPr lang="en-US" sz="1687">
                <a:solidFill>
                  <a:srgbClr val="3B3535"/>
                </a:solidFill>
                <a:latin typeface="Arimo"/>
                <a:ea typeface="Arimo"/>
                <a:cs typeface="Arimo"/>
                <a:sym typeface="Arimo"/>
              </a:rPr>
              <a:t>Structured Streaming for real-time data processing and transformation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1157440" y="5683748"/>
            <a:ext cx="1099547" cy="1319508"/>
            <a:chOff x="0" y="0"/>
            <a:chExt cx="1466063" cy="1759344"/>
          </a:xfrm>
        </p:grpSpPr>
        <p:sp>
          <p:nvSpPr>
            <p:cNvPr id="20" name="Freeform 20" descr="preencoded.png"/>
            <p:cNvSpPr/>
            <p:nvPr/>
          </p:nvSpPr>
          <p:spPr>
            <a:xfrm>
              <a:off x="0" y="0"/>
              <a:ext cx="1466088" cy="1759331"/>
            </a:xfrm>
            <a:custGeom>
              <a:avLst/>
              <a:gdLst/>
              <a:ahLst/>
              <a:cxnLst/>
              <a:rect l="l" t="t" r="r" b="b"/>
              <a:pathLst>
                <a:path w="1466088" h="1759331">
                  <a:moveTo>
                    <a:pt x="0" y="0"/>
                  </a:moveTo>
                  <a:lnTo>
                    <a:pt x="1466088" y="0"/>
                  </a:lnTo>
                  <a:lnTo>
                    <a:pt x="1466088" y="1759331"/>
                  </a:lnTo>
                  <a:lnTo>
                    <a:pt x="0" y="17593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t="-360" r="1" b="-360"/>
              </a:stretch>
            </a:blipFill>
          </p:spPr>
        </p:sp>
      </p:grpSp>
      <p:sp>
        <p:nvSpPr>
          <p:cNvPr id="21" name="TextBox 21"/>
          <p:cNvSpPr txBox="1"/>
          <p:nvPr/>
        </p:nvSpPr>
        <p:spPr>
          <a:xfrm>
            <a:off x="2435428" y="5874991"/>
            <a:ext cx="2893666" cy="390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12"/>
              </a:lnSpc>
            </a:pPr>
            <a:r>
              <a:rPr lang="en-US" sz="2249" b="1">
                <a:solidFill>
                  <a:srgbClr val="3B3535"/>
                </a:solidFill>
                <a:latin typeface="Arimo Bold"/>
                <a:ea typeface="Arimo Bold"/>
                <a:cs typeface="Arimo Bold"/>
                <a:sym typeface="Arimo Bold"/>
              </a:rPr>
              <a:t>Storage Layer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435428" y="6315075"/>
            <a:ext cx="14695141" cy="3759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99"/>
              </a:lnSpc>
            </a:pPr>
            <a:r>
              <a:rPr lang="en-US" sz="1687">
                <a:solidFill>
                  <a:srgbClr val="3B3535"/>
                </a:solidFill>
                <a:latin typeface="Arimo"/>
                <a:ea typeface="Arimo"/>
                <a:cs typeface="Arimo"/>
                <a:sym typeface="Arimo"/>
              </a:rPr>
              <a:t>PostgreSQL for relational data, HDFS for raw data archival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1157440" y="7003256"/>
            <a:ext cx="1099547" cy="1319508"/>
            <a:chOff x="0" y="0"/>
            <a:chExt cx="1466063" cy="1759344"/>
          </a:xfrm>
        </p:grpSpPr>
        <p:sp>
          <p:nvSpPr>
            <p:cNvPr id="24" name="Freeform 24" descr="preencoded.png"/>
            <p:cNvSpPr/>
            <p:nvPr/>
          </p:nvSpPr>
          <p:spPr>
            <a:xfrm>
              <a:off x="0" y="0"/>
              <a:ext cx="1466088" cy="1759331"/>
            </a:xfrm>
            <a:custGeom>
              <a:avLst/>
              <a:gdLst/>
              <a:ahLst/>
              <a:cxnLst/>
              <a:rect l="l" t="t" r="r" b="b"/>
              <a:pathLst>
                <a:path w="1466088" h="1759331">
                  <a:moveTo>
                    <a:pt x="0" y="0"/>
                  </a:moveTo>
                  <a:lnTo>
                    <a:pt x="1466088" y="0"/>
                  </a:lnTo>
                  <a:lnTo>
                    <a:pt x="1466088" y="1759331"/>
                  </a:lnTo>
                  <a:lnTo>
                    <a:pt x="0" y="17593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t="-360" r="1" b="-360"/>
              </a:stretch>
            </a:blipFill>
          </p:spPr>
        </p:sp>
      </p:grpSp>
      <p:sp>
        <p:nvSpPr>
          <p:cNvPr id="25" name="TextBox 25"/>
          <p:cNvSpPr txBox="1"/>
          <p:nvPr/>
        </p:nvSpPr>
        <p:spPr>
          <a:xfrm>
            <a:off x="2435428" y="7194499"/>
            <a:ext cx="2893666" cy="390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12"/>
              </a:lnSpc>
            </a:pPr>
            <a:r>
              <a:rPr lang="en-US" sz="2249" b="1">
                <a:solidFill>
                  <a:srgbClr val="3B3535"/>
                </a:solidFill>
                <a:latin typeface="Arimo Bold"/>
                <a:ea typeface="Arimo Bold"/>
                <a:cs typeface="Arimo Bold"/>
                <a:sym typeface="Arimo Bold"/>
              </a:rPr>
              <a:t>Apache Superset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2435428" y="7634583"/>
            <a:ext cx="14695141" cy="3759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99"/>
              </a:lnSpc>
            </a:pPr>
            <a:r>
              <a:rPr lang="en-US" sz="1687">
                <a:solidFill>
                  <a:srgbClr val="3B3535"/>
                </a:solidFill>
                <a:latin typeface="Arimo"/>
                <a:ea typeface="Arimo"/>
                <a:cs typeface="Arimo"/>
                <a:sym typeface="Arimo"/>
              </a:rPr>
              <a:t>Interactive BI dashboard for visualization and analytics</a:t>
            </a:r>
          </a:p>
        </p:txBody>
      </p:sp>
      <p:grpSp>
        <p:nvGrpSpPr>
          <p:cNvPr id="27" name="Group 27"/>
          <p:cNvGrpSpPr/>
          <p:nvPr/>
        </p:nvGrpSpPr>
        <p:grpSpPr>
          <a:xfrm>
            <a:off x="1157440" y="8322764"/>
            <a:ext cx="1099547" cy="1319508"/>
            <a:chOff x="0" y="0"/>
            <a:chExt cx="1466063" cy="1759344"/>
          </a:xfrm>
        </p:grpSpPr>
        <p:sp>
          <p:nvSpPr>
            <p:cNvPr id="28" name="Freeform 28" descr="preencoded.png"/>
            <p:cNvSpPr/>
            <p:nvPr/>
          </p:nvSpPr>
          <p:spPr>
            <a:xfrm>
              <a:off x="0" y="0"/>
              <a:ext cx="1466088" cy="1759331"/>
            </a:xfrm>
            <a:custGeom>
              <a:avLst/>
              <a:gdLst/>
              <a:ahLst/>
              <a:cxnLst/>
              <a:rect l="l" t="t" r="r" b="b"/>
              <a:pathLst>
                <a:path w="1466088" h="1759331">
                  <a:moveTo>
                    <a:pt x="0" y="0"/>
                  </a:moveTo>
                  <a:lnTo>
                    <a:pt x="1466088" y="0"/>
                  </a:lnTo>
                  <a:lnTo>
                    <a:pt x="1466088" y="1759331"/>
                  </a:lnTo>
                  <a:lnTo>
                    <a:pt x="0" y="17593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t="-360" r="1" b="-360"/>
              </a:stretch>
            </a:blipFill>
          </p:spPr>
        </p:sp>
      </p:grpSp>
      <p:sp>
        <p:nvSpPr>
          <p:cNvPr id="29" name="TextBox 29"/>
          <p:cNvSpPr txBox="1"/>
          <p:nvPr/>
        </p:nvSpPr>
        <p:spPr>
          <a:xfrm>
            <a:off x="2435428" y="8514007"/>
            <a:ext cx="2893666" cy="390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12"/>
              </a:lnSpc>
            </a:pPr>
            <a:r>
              <a:rPr lang="en-US" sz="2249" b="1">
                <a:solidFill>
                  <a:srgbClr val="3B3535"/>
                </a:solidFill>
                <a:latin typeface="Arimo Bold"/>
                <a:ea typeface="Arimo Bold"/>
                <a:cs typeface="Arimo Bold"/>
                <a:sym typeface="Arimo Bold"/>
              </a:rPr>
              <a:t>Monitoring Stack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2435428" y="8954091"/>
            <a:ext cx="14695141" cy="3759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99"/>
              </a:lnSpc>
            </a:pPr>
            <a:r>
              <a:rPr lang="en-US" sz="1687">
                <a:solidFill>
                  <a:srgbClr val="3B3535"/>
                </a:solidFill>
                <a:latin typeface="Arimo"/>
                <a:ea typeface="Arimo"/>
                <a:cs typeface="Arimo"/>
                <a:sym typeface="Arimo"/>
              </a:rPr>
              <a:t>Logging, performance metrics, and system health monitoring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947890" y="1229468"/>
            <a:ext cx="7126929" cy="9575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562" b="1">
                <a:solidFill>
                  <a:srgbClr val="1F1E1E"/>
                </a:solidFill>
                <a:latin typeface="Arimo Bold"/>
                <a:ea typeface="Arimo Bold"/>
                <a:cs typeface="Arimo Bold"/>
                <a:sym typeface="Arimo Bold"/>
              </a:rPr>
              <a:t>Technology Stack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47890" y="2257130"/>
            <a:ext cx="5944343" cy="5725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87"/>
              </a:lnSpc>
            </a:pPr>
            <a:r>
              <a:rPr lang="en-US" sz="3312" b="1">
                <a:solidFill>
                  <a:srgbClr val="1F1E1E"/>
                </a:solidFill>
                <a:latin typeface="Arimo Bold"/>
                <a:ea typeface="Arimo Bold"/>
                <a:cs typeface="Arimo Bold"/>
                <a:sym typeface="Arimo Bold"/>
              </a:rPr>
              <a:t>Open-Source Components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928840" y="3216773"/>
            <a:ext cx="5321646" cy="2996956"/>
            <a:chOff x="0" y="0"/>
            <a:chExt cx="7095528" cy="3995941"/>
          </a:xfrm>
        </p:grpSpPr>
        <p:sp>
          <p:nvSpPr>
            <p:cNvPr id="9" name="Freeform 9"/>
            <p:cNvSpPr/>
            <p:nvPr/>
          </p:nvSpPr>
          <p:spPr>
            <a:xfrm>
              <a:off x="25400" y="25400"/>
              <a:ext cx="7044690" cy="3945128"/>
            </a:xfrm>
            <a:custGeom>
              <a:avLst/>
              <a:gdLst/>
              <a:ahLst/>
              <a:cxnLst/>
              <a:rect l="l" t="t" r="r" b="b"/>
              <a:pathLst>
                <a:path w="7044690" h="3945128">
                  <a:moveTo>
                    <a:pt x="0" y="243840"/>
                  </a:moveTo>
                  <a:cubicBezTo>
                    <a:pt x="0" y="109220"/>
                    <a:pt x="109728" y="0"/>
                    <a:pt x="245237" y="0"/>
                  </a:cubicBezTo>
                  <a:lnTo>
                    <a:pt x="6799453" y="0"/>
                  </a:lnTo>
                  <a:cubicBezTo>
                    <a:pt x="6934835" y="0"/>
                    <a:pt x="7044690" y="109220"/>
                    <a:pt x="7044690" y="243840"/>
                  </a:cubicBezTo>
                  <a:lnTo>
                    <a:pt x="7044690" y="3701288"/>
                  </a:lnTo>
                  <a:cubicBezTo>
                    <a:pt x="7044690" y="3835908"/>
                    <a:pt x="6934962" y="3945128"/>
                    <a:pt x="6799453" y="3945128"/>
                  </a:cubicBezTo>
                  <a:lnTo>
                    <a:pt x="245237" y="3945128"/>
                  </a:lnTo>
                  <a:cubicBezTo>
                    <a:pt x="109855" y="3945128"/>
                    <a:pt x="0" y="3835908"/>
                    <a:pt x="0" y="3701288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0" y="0"/>
              <a:ext cx="7095490" cy="3995928"/>
            </a:xfrm>
            <a:custGeom>
              <a:avLst/>
              <a:gdLst/>
              <a:ahLst/>
              <a:cxnLst/>
              <a:rect l="l" t="t" r="r" b="b"/>
              <a:pathLst>
                <a:path w="7095490" h="3995928">
                  <a:moveTo>
                    <a:pt x="0" y="269240"/>
                  </a:moveTo>
                  <a:cubicBezTo>
                    <a:pt x="0" y="120396"/>
                    <a:pt x="121285" y="0"/>
                    <a:pt x="270637" y="0"/>
                  </a:cubicBezTo>
                  <a:lnTo>
                    <a:pt x="6824853" y="0"/>
                  </a:lnTo>
                  <a:lnTo>
                    <a:pt x="6824853" y="25400"/>
                  </a:lnTo>
                  <a:lnTo>
                    <a:pt x="6824853" y="0"/>
                  </a:lnTo>
                  <a:cubicBezTo>
                    <a:pt x="6974205" y="0"/>
                    <a:pt x="7095490" y="120396"/>
                    <a:pt x="7095490" y="269240"/>
                  </a:cubicBezTo>
                  <a:lnTo>
                    <a:pt x="7070090" y="269240"/>
                  </a:lnTo>
                  <a:lnTo>
                    <a:pt x="7095490" y="269240"/>
                  </a:lnTo>
                  <a:lnTo>
                    <a:pt x="7095490" y="3726688"/>
                  </a:lnTo>
                  <a:lnTo>
                    <a:pt x="7070090" y="3726688"/>
                  </a:lnTo>
                  <a:lnTo>
                    <a:pt x="7095490" y="3726688"/>
                  </a:lnTo>
                  <a:cubicBezTo>
                    <a:pt x="7095490" y="3875532"/>
                    <a:pt x="6974205" y="3995928"/>
                    <a:pt x="6824853" y="3995928"/>
                  </a:cubicBezTo>
                  <a:lnTo>
                    <a:pt x="6824853" y="3970528"/>
                  </a:lnTo>
                  <a:lnTo>
                    <a:pt x="6824853" y="3995928"/>
                  </a:lnTo>
                  <a:lnTo>
                    <a:pt x="270637" y="3995928"/>
                  </a:lnTo>
                  <a:lnTo>
                    <a:pt x="270637" y="3970528"/>
                  </a:lnTo>
                  <a:lnTo>
                    <a:pt x="270637" y="3995928"/>
                  </a:lnTo>
                  <a:cubicBezTo>
                    <a:pt x="121285" y="3995928"/>
                    <a:pt x="0" y="3875532"/>
                    <a:pt x="0" y="3726688"/>
                  </a:cubicBezTo>
                  <a:lnTo>
                    <a:pt x="0" y="269240"/>
                  </a:lnTo>
                  <a:lnTo>
                    <a:pt x="25400" y="269240"/>
                  </a:lnTo>
                  <a:lnTo>
                    <a:pt x="0" y="269240"/>
                  </a:lnTo>
                  <a:moveTo>
                    <a:pt x="50800" y="269240"/>
                  </a:moveTo>
                  <a:lnTo>
                    <a:pt x="50800" y="3726688"/>
                  </a:lnTo>
                  <a:lnTo>
                    <a:pt x="25400" y="3726688"/>
                  </a:lnTo>
                  <a:lnTo>
                    <a:pt x="50800" y="3726688"/>
                  </a:lnTo>
                  <a:cubicBezTo>
                    <a:pt x="50800" y="3847211"/>
                    <a:pt x="149098" y="3945128"/>
                    <a:pt x="270637" y="3945128"/>
                  </a:cubicBezTo>
                  <a:lnTo>
                    <a:pt x="6824853" y="3945128"/>
                  </a:lnTo>
                  <a:cubicBezTo>
                    <a:pt x="6946392" y="3945128"/>
                    <a:pt x="7044690" y="3847211"/>
                    <a:pt x="7044690" y="3726688"/>
                  </a:cubicBezTo>
                  <a:lnTo>
                    <a:pt x="7044690" y="269240"/>
                  </a:lnTo>
                  <a:cubicBezTo>
                    <a:pt x="7044690" y="148717"/>
                    <a:pt x="6946392" y="50800"/>
                    <a:pt x="6824853" y="50800"/>
                  </a:cubicBezTo>
                  <a:lnTo>
                    <a:pt x="270637" y="50800"/>
                  </a:lnTo>
                  <a:lnTo>
                    <a:pt x="270637" y="25400"/>
                  </a:lnTo>
                  <a:lnTo>
                    <a:pt x="270637" y="50800"/>
                  </a:lnTo>
                  <a:cubicBezTo>
                    <a:pt x="149098" y="50800"/>
                    <a:pt x="50800" y="148717"/>
                    <a:pt x="50800" y="269240"/>
                  </a:cubicBezTo>
                  <a:close/>
                </a:path>
              </a:pathLst>
            </a:custGeom>
            <a:solidFill>
              <a:srgbClr val="DFB8BC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909790" y="3235823"/>
            <a:ext cx="152400" cy="2958856"/>
            <a:chOff x="0" y="0"/>
            <a:chExt cx="203200" cy="3945141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03200" cy="3945128"/>
            </a:xfrm>
            <a:custGeom>
              <a:avLst/>
              <a:gdLst/>
              <a:ahLst/>
              <a:cxnLst/>
              <a:rect l="l" t="t" r="r" b="b"/>
              <a:pathLst>
                <a:path w="203200" h="3945128">
                  <a:moveTo>
                    <a:pt x="0" y="101600"/>
                  </a:moveTo>
                  <a:cubicBezTo>
                    <a:pt x="0" y="45466"/>
                    <a:pt x="45466" y="0"/>
                    <a:pt x="101600" y="0"/>
                  </a:cubicBezTo>
                  <a:cubicBezTo>
                    <a:pt x="157734" y="0"/>
                    <a:pt x="203200" y="45466"/>
                    <a:pt x="203200" y="101600"/>
                  </a:cubicBezTo>
                  <a:lnTo>
                    <a:pt x="203200" y="3843528"/>
                  </a:lnTo>
                  <a:cubicBezTo>
                    <a:pt x="203200" y="3899662"/>
                    <a:pt x="157734" y="3945128"/>
                    <a:pt x="101600" y="3945128"/>
                  </a:cubicBezTo>
                  <a:cubicBezTo>
                    <a:pt x="45466" y="3945128"/>
                    <a:pt x="0" y="3899662"/>
                    <a:pt x="0" y="3843528"/>
                  </a:cubicBezTo>
                  <a:close/>
                </a:path>
              </a:pathLst>
            </a:custGeom>
            <a:solidFill>
              <a:srgbClr val="DA1B2E"/>
            </a:solidFill>
          </p:spPr>
        </p:sp>
      </p:grpSp>
      <p:sp>
        <p:nvSpPr>
          <p:cNvPr id="13" name="TextBox 13"/>
          <p:cNvSpPr txBox="1"/>
          <p:nvPr/>
        </p:nvSpPr>
        <p:spPr>
          <a:xfrm>
            <a:off x="1371009" y="3497018"/>
            <a:ext cx="4371384" cy="4929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750" b="1">
                <a:solidFill>
                  <a:srgbClr val="3B3535"/>
                </a:solidFill>
                <a:latin typeface="Arimo Bold"/>
                <a:ea typeface="Arimo Bold"/>
                <a:cs typeface="Arimo Bold"/>
                <a:sym typeface="Arimo Bold"/>
              </a:rPr>
              <a:t>Programming Language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71009" y="4066584"/>
            <a:ext cx="4551607" cy="952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3B3535"/>
                </a:solidFill>
                <a:latin typeface="Arimo"/>
                <a:ea typeface="Arimo"/>
                <a:cs typeface="Arimo"/>
                <a:sym typeface="Arimo"/>
              </a:rPr>
              <a:t>Python 3.x for development and scripting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6483106" y="3216773"/>
            <a:ext cx="5321646" cy="2996956"/>
            <a:chOff x="0" y="0"/>
            <a:chExt cx="7095528" cy="3995941"/>
          </a:xfrm>
        </p:grpSpPr>
        <p:sp>
          <p:nvSpPr>
            <p:cNvPr id="16" name="Freeform 16"/>
            <p:cNvSpPr/>
            <p:nvPr/>
          </p:nvSpPr>
          <p:spPr>
            <a:xfrm>
              <a:off x="25400" y="25400"/>
              <a:ext cx="7044690" cy="3945128"/>
            </a:xfrm>
            <a:custGeom>
              <a:avLst/>
              <a:gdLst/>
              <a:ahLst/>
              <a:cxnLst/>
              <a:rect l="l" t="t" r="r" b="b"/>
              <a:pathLst>
                <a:path w="7044690" h="3945128">
                  <a:moveTo>
                    <a:pt x="0" y="243840"/>
                  </a:moveTo>
                  <a:cubicBezTo>
                    <a:pt x="0" y="109220"/>
                    <a:pt x="109728" y="0"/>
                    <a:pt x="245237" y="0"/>
                  </a:cubicBezTo>
                  <a:lnTo>
                    <a:pt x="6799453" y="0"/>
                  </a:lnTo>
                  <a:cubicBezTo>
                    <a:pt x="6934835" y="0"/>
                    <a:pt x="7044690" y="109220"/>
                    <a:pt x="7044690" y="243840"/>
                  </a:cubicBezTo>
                  <a:lnTo>
                    <a:pt x="7044690" y="3701288"/>
                  </a:lnTo>
                  <a:cubicBezTo>
                    <a:pt x="7044690" y="3835908"/>
                    <a:pt x="6934962" y="3945128"/>
                    <a:pt x="6799453" y="3945128"/>
                  </a:cubicBezTo>
                  <a:lnTo>
                    <a:pt x="245237" y="3945128"/>
                  </a:lnTo>
                  <a:cubicBezTo>
                    <a:pt x="109855" y="3945128"/>
                    <a:pt x="0" y="3835908"/>
                    <a:pt x="0" y="3701288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7" name="Freeform 17"/>
            <p:cNvSpPr/>
            <p:nvPr/>
          </p:nvSpPr>
          <p:spPr>
            <a:xfrm>
              <a:off x="0" y="0"/>
              <a:ext cx="7095490" cy="3995928"/>
            </a:xfrm>
            <a:custGeom>
              <a:avLst/>
              <a:gdLst/>
              <a:ahLst/>
              <a:cxnLst/>
              <a:rect l="l" t="t" r="r" b="b"/>
              <a:pathLst>
                <a:path w="7095490" h="3995928">
                  <a:moveTo>
                    <a:pt x="0" y="269240"/>
                  </a:moveTo>
                  <a:cubicBezTo>
                    <a:pt x="0" y="120396"/>
                    <a:pt x="121285" y="0"/>
                    <a:pt x="270637" y="0"/>
                  </a:cubicBezTo>
                  <a:lnTo>
                    <a:pt x="6824853" y="0"/>
                  </a:lnTo>
                  <a:lnTo>
                    <a:pt x="6824853" y="25400"/>
                  </a:lnTo>
                  <a:lnTo>
                    <a:pt x="6824853" y="0"/>
                  </a:lnTo>
                  <a:cubicBezTo>
                    <a:pt x="6974205" y="0"/>
                    <a:pt x="7095490" y="120396"/>
                    <a:pt x="7095490" y="269240"/>
                  </a:cubicBezTo>
                  <a:lnTo>
                    <a:pt x="7070090" y="269240"/>
                  </a:lnTo>
                  <a:lnTo>
                    <a:pt x="7095490" y="269240"/>
                  </a:lnTo>
                  <a:lnTo>
                    <a:pt x="7095490" y="3726688"/>
                  </a:lnTo>
                  <a:lnTo>
                    <a:pt x="7070090" y="3726688"/>
                  </a:lnTo>
                  <a:lnTo>
                    <a:pt x="7095490" y="3726688"/>
                  </a:lnTo>
                  <a:cubicBezTo>
                    <a:pt x="7095490" y="3875532"/>
                    <a:pt x="6974205" y="3995928"/>
                    <a:pt x="6824853" y="3995928"/>
                  </a:cubicBezTo>
                  <a:lnTo>
                    <a:pt x="6824853" y="3970528"/>
                  </a:lnTo>
                  <a:lnTo>
                    <a:pt x="6824853" y="3995928"/>
                  </a:lnTo>
                  <a:lnTo>
                    <a:pt x="270637" y="3995928"/>
                  </a:lnTo>
                  <a:lnTo>
                    <a:pt x="270637" y="3970528"/>
                  </a:lnTo>
                  <a:lnTo>
                    <a:pt x="270637" y="3995928"/>
                  </a:lnTo>
                  <a:cubicBezTo>
                    <a:pt x="121285" y="3995928"/>
                    <a:pt x="0" y="3875532"/>
                    <a:pt x="0" y="3726688"/>
                  </a:cubicBezTo>
                  <a:lnTo>
                    <a:pt x="0" y="269240"/>
                  </a:lnTo>
                  <a:lnTo>
                    <a:pt x="25400" y="269240"/>
                  </a:lnTo>
                  <a:lnTo>
                    <a:pt x="0" y="269240"/>
                  </a:lnTo>
                  <a:moveTo>
                    <a:pt x="50800" y="269240"/>
                  </a:moveTo>
                  <a:lnTo>
                    <a:pt x="50800" y="3726688"/>
                  </a:lnTo>
                  <a:lnTo>
                    <a:pt x="25400" y="3726688"/>
                  </a:lnTo>
                  <a:lnTo>
                    <a:pt x="50800" y="3726688"/>
                  </a:lnTo>
                  <a:cubicBezTo>
                    <a:pt x="50800" y="3847211"/>
                    <a:pt x="149098" y="3945128"/>
                    <a:pt x="270637" y="3945128"/>
                  </a:cubicBezTo>
                  <a:lnTo>
                    <a:pt x="6824853" y="3945128"/>
                  </a:lnTo>
                  <a:cubicBezTo>
                    <a:pt x="6946392" y="3945128"/>
                    <a:pt x="7044690" y="3847211"/>
                    <a:pt x="7044690" y="3726688"/>
                  </a:cubicBezTo>
                  <a:lnTo>
                    <a:pt x="7044690" y="269240"/>
                  </a:lnTo>
                  <a:cubicBezTo>
                    <a:pt x="7044690" y="148717"/>
                    <a:pt x="6946392" y="50800"/>
                    <a:pt x="6824853" y="50800"/>
                  </a:cubicBezTo>
                  <a:lnTo>
                    <a:pt x="270637" y="50800"/>
                  </a:lnTo>
                  <a:lnTo>
                    <a:pt x="270637" y="25400"/>
                  </a:lnTo>
                  <a:lnTo>
                    <a:pt x="270637" y="50800"/>
                  </a:lnTo>
                  <a:cubicBezTo>
                    <a:pt x="149098" y="50800"/>
                    <a:pt x="50800" y="148717"/>
                    <a:pt x="50800" y="269240"/>
                  </a:cubicBezTo>
                  <a:close/>
                </a:path>
              </a:pathLst>
            </a:custGeom>
            <a:solidFill>
              <a:srgbClr val="DFB8BC"/>
            </a:solidFill>
          </p:spPr>
        </p:sp>
      </p:grpSp>
      <p:grpSp>
        <p:nvGrpSpPr>
          <p:cNvPr id="18" name="Group 18"/>
          <p:cNvGrpSpPr/>
          <p:nvPr/>
        </p:nvGrpSpPr>
        <p:grpSpPr>
          <a:xfrm>
            <a:off x="6464056" y="3235823"/>
            <a:ext cx="152400" cy="2958856"/>
            <a:chOff x="0" y="0"/>
            <a:chExt cx="203200" cy="3945141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203200" cy="3945128"/>
            </a:xfrm>
            <a:custGeom>
              <a:avLst/>
              <a:gdLst/>
              <a:ahLst/>
              <a:cxnLst/>
              <a:rect l="l" t="t" r="r" b="b"/>
              <a:pathLst>
                <a:path w="203200" h="3945128">
                  <a:moveTo>
                    <a:pt x="0" y="101600"/>
                  </a:moveTo>
                  <a:cubicBezTo>
                    <a:pt x="0" y="45466"/>
                    <a:pt x="45466" y="0"/>
                    <a:pt x="101600" y="0"/>
                  </a:cubicBezTo>
                  <a:cubicBezTo>
                    <a:pt x="157734" y="0"/>
                    <a:pt x="203200" y="45466"/>
                    <a:pt x="203200" y="101600"/>
                  </a:cubicBezTo>
                  <a:lnTo>
                    <a:pt x="203200" y="3843528"/>
                  </a:lnTo>
                  <a:cubicBezTo>
                    <a:pt x="203200" y="3899662"/>
                    <a:pt x="157734" y="3945128"/>
                    <a:pt x="101600" y="3945128"/>
                  </a:cubicBezTo>
                  <a:cubicBezTo>
                    <a:pt x="45466" y="3945128"/>
                    <a:pt x="0" y="3899662"/>
                    <a:pt x="0" y="3843528"/>
                  </a:cubicBezTo>
                  <a:close/>
                </a:path>
              </a:pathLst>
            </a:custGeom>
            <a:solidFill>
              <a:srgbClr val="DA1B2E"/>
            </a:solidFill>
          </p:spPr>
        </p:sp>
      </p:grpSp>
      <p:sp>
        <p:nvSpPr>
          <p:cNvPr id="20" name="TextBox 20"/>
          <p:cNvSpPr txBox="1"/>
          <p:nvPr/>
        </p:nvSpPr>
        <p:spPr>
          <a:xfrm>
            <a:off x="6925266" y="3497018"/>
            <a:ext cx="3563388" cy="4929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750" b="1">
                <a:solidFill>
                  <a:srgbClr val="3B3535"/>
                </a:solidFill>
                <a:latin typeface="Arimo Bold"/>
                <a:ea typeface="Arimo Bold"/>
                <a:cs typeface="Arimo Bold"/>
                <a:sym typeface="Arimo Bold"/>
              </a:rPr>
              <a:t>Stream Processing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6925266" y="4066584"/>
            <a:ext cx="4551607" cy="1819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3B3535"/>
                </a:solidFill>
                <a:latin typeface="Arimo"/>
                <a:ea typeface="Arimo"/>
                <a:cs typeface="Arimo"/>
                <a:sym typeface="Arimo"/>
              </a:rPr>
              <a:t>Apache Kafka for message brokering and Apache Spark Structured Streaming for computation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12037371" y="3216773"/>
            <a:ext cx="5321798" cy="2996956"/>
            <a:chOff x="0" y="0"/>
            <a:chExt cx="7095731" cy="3995941"/>
          </a:xfrm>
        </p:grpSpPr>
        <p:sp>
          <p:nvSpPr>
            <p:cNvPr id="23" name="Freeform 23"/>
            <p:cNvSpPr/>
            <p:nvPr/>
          </p:nvSpPr>
          <p:spPr>
            <a:xfrm>
              <a:off x="25400" y="25400"/>
              <a:ext cx="7044944" cy="3945128"/>
            </a:xfrm>
            <a:custGeom>
              <a:avLst/>
              <a:gdLst/>
              <a:ahLst/>
              <a:cxnLst/>
              <a:rect l="l" t="t" r="r" b="b"/>
              <a:pathLst>
                <a:path w="7044944" h="3945128">
                  <a:moveTo>
                    <a:pt x="0" y="243840"/>
                  </a:moveTo>
                  <a:cubicBezTo>
                    <a:pt x="0" y="109220"/>
                    <a:pt x="109728" y="0"/>
                    <a:pt x="245237" y="0"/>
                  </a:cubicBezTo>
                  <a:lnTo>
                    <a:pt x="6799707" y="0"/>
                  </a:lnTo>
                  <a:cubicBezTo>
                    <a:pt x="6935088" y="0"/>
                    <a:pt x="7044944" y="109220"/>
                    <a:pt x="7044944" y="243840"/>
                  </a:cubicBezTo>
                  <a:lnTo>
                    <a:pt x="7044944" y="3701288"/>
                  </a:lnTo>
                  <a:cubicBezTo>
                    <a:pt x="7044944" y="3835908"/>
                    <a:pt x="6935215" y="3945128"/>
                    <a:pt x="6799707" y="3945128"/>
                  </a:cubicBezTo>
                  <a:lnTo>
                    <a:pt x="245237" y="3945128"/>
                  </a:lnTo>
                  <a:cubicBezTo>
                    <a:pt x="109855" y="3945128"/>
                    <a:pt x="0" y="3835908"/>
                    <a:pt x="0" y="3701288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4" name="Freeform 24"/>
            <p:cNvSpPr/>
            <p:nvPr/>
          </p:nvSpPr>
          <p:spPr>
            <a:xfrm>
              <a:off x="0" y="0"/>
              <a:ext cx="7095744" cy="3995928"/>
            </a:xfrm>
            <a:custGeom>
              <a:avLst/>
              <a:gdLst/>
              <a:ahLst/>
              <a:cxnLst/>
              <a:rect l="l" t="t" r="r" b="b"/>
              <a:pathLst>
                <a:path w="7095744" h="3995928">
                  <a:moveTo>
                    <a:pt x="0" y="269240"/>
                  </a:moveTo>
                  <a:cubicBezTo>
                    <a:pt x="0" y="120396"/>
                    <a:pt x="121285" y="0"/>
                    <a:pt x="270637" y="0"/>
                  </a:cubicBezTo>
                  <a:lnTo>
                    <a:pt x="6825107" y="0"/>
                  </a:lnTo>
                  <a:lnTo>
                    <a:pt x="6825107" y="25400"/>
                  </a:lnTo>
                  <a:lnTo>
                    <a:pt x="6825107" y="0"/>
                  </a:lnTo>
                  <a:cubicBezTo>
                    <a:pt x="6974459" y="0"/>
                    <a:pt x="7095744" y="120396"/>
                    <a:pt x="7095744" y="269240"/>
                  </a:cubicBezTo>
                  <a:lnTo>
                    <a:pt x="7070344" y="269240"/>
                  </a:lnTo>
                  <a:lnTo>
                    <a:pt x="7095744" y="269240"/>
                  </a:lnTo>
                  <a:lnTo>
                    <a:pt x="7095744" y="3726688"/>
                  </a:lnTo>
                  <a:lnTo>
                    <a:pt x="7070344" y="3726688"/>
                  </a:lnTo>
                  <a:lnTo>
                    <a:pt x="7095744" y="3726688"/>
                  </a:lnTo>
                  <a:cubicBezTo>
                    <a:pt x="7095744" y="3875532"/>
                    <a:pt x="6974459" y="3995928"/>
                    <a:pt x="6825107" y="3995928"/>
                  </a:cubicBezTo>
                  <a:lnTo>
                    <a:pt x="6825107" y="3970528"/>
                  </a:lnTo>
                  <a:lnTo>
                    <a:pt x="6825107" y="3995928"/>
                  </a:lnTo>
                  <a:lnTo>
                    <a:pt x="270637" y="3995928"/>
                  </a:lnTo>
                  <a:lnTo>
                    <a:pt x="270637" y="3970528"/>
                  </a:lnTo>
                  <a:lnTo>
                    <a:pt x="270637" y="3995928"/>
                  </a:lnTo>
                  <a:cubicBezTo>
                    <a:pt x="121285" y="3995928"/>
                    <a:pt x="0" y="3875532"/>
                    <a:pt x="0" y="3726688"/>
                  </a:cubicBezTo>
                  <a:lnTo>
                    <a:pt x="0" y="269240"/>
                  </a:lnTo>
                  <a:lnTo>
                    <a:pt x="25400" y="269240"/>
                  </a:lnTo>
                  <a:lnTo>
                    <a:pt x="0" y="269240"/>
                  </a:lnTo>
                  <a:moveTo>
                    <a:pt x="50800" y="269240"/>
                  </a:moveTo>
                  <a:lnTo>
                    <a:pt x="50800" y="3726688"/>
                  </a:lnTo>
                  <a:lnTo>
                    <a:pt x="25400" y="3726688"/>
                  </a:lnTo>
                  <a:lnTo>
                    <a:pt x="50800" y="3726688"/>
                  </a:lnTo>
                  <a:cubicBezTo>
                    <a:pt x="50800" y="3847211"/>
                    <a:pt x="149098" y="3945128"/>
                    <a:pt x="270637" y="3945128"/>
                  </a:cubicBezTo>
                  <a:lnTo>
                    <a:pt x="6825107" y="3945128"/>
                  </a:lnTo>
                  <a:cubicBezTo>
                    <a:pt x="6946646" y="3945128"/>
                    <a:pt x="7044944" y="3847211"/>
                    <a:pt x="7044944" y="3726688"/>
                  </a:cubicBezTo>
                  <a:lnTo>
                    <a:pt x="7044944" y="269240"/>
                  </a:lnTo>
                  <a:cubicBezTo>
                    <a:pt x="7044944" y="148717"/>
                    <a:pt x="6946646" y="50800"/>
                    <a:pt x="6825107" y="50800"/>
                  </a:cubicBezTo>
                  <a:lnTo>
                    <a:pt x="270637" y="50800"/>
                  </a:lnTo>
                  <a:lnTo>
                    <a:pt x="270637" y="25400"/>
                  </a:lnTo>
                  <a:lnTo>
                    <a:pt x="270637" y="50800"/>
                  </a:lnTo>
                  <a:cubicBezTo>
                    <a:pt x="149098" y="50800"/>
                    <a:pt x="50800" y="148717"/>
                    <a:pt x="50800" y="269240"/>
                  </a:cubicBezTo>
                  <a:close/>
                </a:path>
              </a:pathLst>
            </a:custGeom>
            <a:solidFill>
              <a:srgbClr val="DFB8BC"/>
            </a:solidFill>
          </p:spPr>
        </p:sp>
      </p:grpSp>
      <p:grpSp>
        <p:nvGrpSpPr>
          <p:cNvPr id="25" name="Group 25"/>
          <p:cNvGrpSpPr/>
          <p:nvPr/>
        </p:nvGrpSpPr>
        <p:grpSpPr>
          <a:xfrm>
            <a:off x="12018321" y="3235823"/>
            <a:ext cx="152400" cy="2958856"/>
            <a:chOff x="0" y="0"/>
            <a:chExt cx="203200" cy="3945141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203200" cy="3945128"/>
            </a:xfrm>
            <a:custGeom>
              <a:avLst/>
              <a:gdLst/>
              <a:ahLst/>
              <a:cxnLst/>
              <a:rect l="l" t="t" r="r" b="b"/>
              <a:pathLst>
                <a:path w="203200" h="3945128">
                  <a:moveTo>
                    <a:pt x="0" y="101600"/>
                  </a:moveTo>
                  <a:cubicBezTo>
                    <a:pt x="0" y="45466"/>
                    <a:pt x="45466" y="0"/>
                    <a:pt x="101600" y="0"/>
                  </a:cubicBezTo>
                  <a:cubicBezTo>
                    <a:pt x="157734" y="0"/>
                    <a:pt x="203200" y="45466"/>
                    <a:pt x="203200" y="101600"/>
                  </a:cubicBezTo>
                  <a:lnTo>
                    <a:pt x="203200" y="3843528"/>
                  </a:lnTo>
                  <a:cubicBezTo>
                    <a:pt x="203200" y="3899662"/>
                    <a:pt x="157734" y="3945128"/>
                    <a:pt x="101600" y="3945128"/>
                  </a:cubicBezTo>
                  <a:cubicBezTo>
                    <a:pt x="45466" y="3945128"/>
                    <a:pt x="0" y="3899662"/>
                    <a:pt x="0" y="3843528"/>
                  </a:cubicBezTo>
                  <a:close/>
                </a:path>
              </a:pathLst>
            </a:custGeom>
            <a:solidFill>
              <a:srgbClr val="DA1B2E"/>
            </a:solidFill>
          </p:spPr>
        </p:sp>
      </p:grpSp>
      <p:sp>
        <p:nvSpPr>
          <p:cNvPr id="27" name="TextBox 27"/>
          <p:cNvSpPr txBox="1"/>
          <p:nvPr/>
        </p:nvSpPr>
        <p:spPr>
          <a:xfrm>
            <a:off x="12479541" y="3497018"/>
            <a:ext cx="3563388" cy="4929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750" b="1">
                <a:solidFill>
                  <a:srgbClr val="3B3535"/>
                </a:solidFill>
                <a:latin typeface="Arimo Bold"/>
                <a:ea typeface="Arimo Bold"/>
                <a:cs typeface="Arimo Bold"/>
                <a:sym typeface="Arimo Bold"/>
              </a:rPr>
              <a:t>Data Storage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2479541" y="4066584"/>
            <a:ext cx="4551759" cy="13858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3B3535"/>
                </a:solidFill>
                <a:latin typeface="Arimo"/>
                <a:ea typeface="Arimo"/>
                <a:cs typeface="Arimo"/>
                <a:sym typeface="Arimo"/>
              </a:rPr>
              <a:t>PostgreSQL for structured data persistence, HDFS for distributed file storage</a:t>
            </a:r>
          </a:p>
        </p:txBody>
      </p:sp>
      <p:grpSp>
        <p:nvGrpSpPr>
          <p:cNvPr id="29" name="Group 29"/>
          <p:cNvGrpSpPr/>
          <p:nvPr/>
        </p:nvGrpSpPr>
        <p:grpSpPr>
          <a:xfrm>
            <a:off x="928840" y="6446339"/>
            <a:ext cx="5321646" cy="2563568"/>
            <a:chOff x="0" y="0"/>
            <a:chExt cx="7095528" cy="3418091"/>
          </a:xfrm>
        </p:grpSpPr>
        <p:sp>
          <p:nvSpPr>
            <p:cNvPr id="30" name="Freeform 30"/>
            <p:cNvSpPr/>
            <p:nvPr/>
          </p:nvSpPr>
          <p:spPr>
            <a:xfrm>
              <a:off x="25400" y="25400"/>
              <a:ext cx="7044689" cy="3367278"/>
            </a:xfrm>
            <a:custGeom>
              <a:avLst/>
              <a:gdLst/>
              <a:ahLst/>
              <a:cxnLst/>
              <a:rect l="l" t="t" r="r" b="b"/>
              <a:pathLst>
                <a:path w="7044689" h="3367278">
                  <a:moveTo>
                    <a:pt x="0" y="243840"/>
                  </a:moveTo>
                  <a:cubicBezTo>
                    <a:pt x="0" y="109220"/>
                    <a:pt x="109982" y="0"/>
                    <a:pt x="245745" y="0"/>
                  </a:cubicBezTo>
                  <a:lnTo>
                    <a:pt x="6798945" y="0"/>
                  </a:lnTo>
                  <a:cubicBezTo>
                    <a:pt x="6934708" y="0"/>
                    <a:pt x="7044689" y="109220"/>
                    <a:pt x="7044689" y="243840"/>
                  </a:cubicBezTo>
                  <a:lnTo>
                    <a:pt x="7044689" y="3123438"/>
                  </a:lnTo>
                  <a:cubicBezTo>
                    <a:pt x="7044689" y="3258058"/>
                    <a:pt x="6934708" y="3367278"/>
                    <a:pt x="6798945" y="3367278"/>
                  </a:cubicBezTo>
                  <a:lnTo>
                    <a:pt x="245745" y="3367278"/>
                  </a:lnTo>
                  <a:cubicBezTo>
                    <a:pt x="109982" y="3367278"/>
                    <a:pt x="0" y="3258058"/>
                    <a:pt x="0" y="3123438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31" name="Freeform 31"/>
            <p:cNvSpPr/>
            <p:nvPr/>
          </p:nvSpPr>
          <p:spPr>
            <a:xfrm>
              <a:off x="0" y="0"/>
              <a:ext cx="7095489" cy="3418078"/>
            </a:xfrm>
            <a:custGeom>
              <a:avLst/>
              <a:gdLst/>
              <a:ahLst/>
              <a:cxnLst/>
              <a:rect l="l" t="t" r="r" b="b"/>
              <a:pathLst>
                <a:path w="7095489" h="3418078">
                  <a:moveTo>
                    <a:pt x="0" y="269240"/>
                  </a:moveTo>
                  <a:cubicBezTo>
                    <a:pt x="0" y="120396"/>
                    <a:pt x="121539" y="0"/>
                    <a:pt x="271145" y="0"/>
                  </a:cubicBezTo>
                  <a:lnTo>
                    <a:pt x="6824345" y="0"/>
                  </a:lnTo>
                  <a:lnTo>
                    <a:pt x="6824345" y="25400"/>
                  </a:lnTo>
                  <a:lnTo>
                    <a:pt x="6824345" y="0"/>
                  </a:lnTo>
                  <a:cubicBezTo>
                    <a:pt x="6973951" y="0"/>
                    <a:pt x="7095489" y="120396"/>
                    <a:pt x="7095489" y="269240"/>
                  </a:cubicBezTo>
                  <a:lnTo>
                    <a:pt x="7070089" y="269240"/>
                  </a:lnTo>
                  <a:lnTo>
                    <a:pt x="7095489" y="269240"/>
                  </a:lnTo>
                  <a:lnTo>
                    <a:pt x="7095489" y="3148838"/>
                  </a:lnTo>
                  <a:lnTo>
                    <a:pt x="7070089" y="3148838"/>
                  </a:lnTo>
                  <a:lnTo>
                    <a:pt x="7095489" y="3148838"/>
                  </a:lnTo>
                  <a:cubicBezTo>
                    <a:pt x="7095489" y="3297682"/>
                    <a:pt x="6973951" y="3418078"/>
                    <a:pt x="6824345" y="3418078"/>
                  </a:cubicBezTo>
                  <a:lnTo>
                    <a:pt x="6824345" y="3392678"/>
                  </a:lnTo>
                  <a:lnTo>
                    <a:pt x="6824345" y="3418078"/>
                  </a:lnTo>
                  <a:lnTo>
                    <a:pt x="271145" y="3418078"/>
                  </a:lnTo>
                  <a:lnTo>
                    <a:pt x="271145" y="3392678"/>
                  </a:lnTo>
                  <a:lnTo>
                    <a:pt x="271145" y="3418078"/>
                  </a:lnTo>
                  <a:cubicBezTo>
                    <a:pt x="121539" y="3418078"/>
                    <a:pt x="0" y="3297682"/>
                    <a:pt x="0" y="3148838"/>
                  </a:cubicBezTo>
                  <a:lnTo>
                    <a:pt x="0" y="269240"/>
                  </a:lnTo>
                  <a:lnTo>
                    <a:pt x="25400" y="269240"/>
                  </a:lnTo>
                  <a:lnTo>
                    <a:pt x="0" y="269240"/>
                  </a:lnTo>
                  <a:moveTo>
                    <a:pt x="50800" y="269240"/>
                  </a:moveTo>
                  <a:lnTo>
                    <a:pt x="50800" y="3148838"/>
                  </a:lnTo>
                  <a:lnTo>
                    <a:pt x="25400" y="3148838"/>
                  </a:lnTo>
                  <a:lnTo>
                    <a:pt x="50800" y="3148838"/>
                  </a:lnTo>
                  <a:cubicBezTo>
                    <a:pt x="50800" y="3269234"/>
                    <a:pt x="149225" y="3367278"/>
                    <a:pt x="271145" y="3367278"/>
                  </a:cubicBezTo>
                  <a:lnTo>
                    <a:pt x="6824345" y="3367278"/>
                  </a:lnTo>
                  <a:cubicBezTo>
                    <a:pt x="6946264" y="3367278"/>
                    <a:pt x="7044689" y="3269361"/>
                    <a:pt x="7044689" y="3148838"/>
                  </a:cubicBezTo>
                  <a:lnTo>
                    <a:pt x="7044689" y="269240"/>
                  </a:lnTo>
                  <a:cubicBezTo>
                    <a:pt x="7044689" y="148844"/>
                    <a:pt x="6946264" y="50800"/>
                    <a:pt x="6824345" y="50800"/>
                  </a:cubicBezTo>
                  <a:lnTo>
                    <a:pt x="271145" y="50800"/>
                  </a:lnTo>
                  <a:lnTo>
                    <a:pt x="271145" y="25400"/>
                  </a:lnTo>
                  <a:lnTo>
                    <a:pt x="271145" y="50800"/>
                  </a:lnTo>
                  <a:cubicBezTo>
                    <a:pt x="149225" y="50800"/>
                    <a:pt x="50800" y="148717"/>
                    <a:pt x="50800" y="269240"/>
                  </a:cubicBezTo>
                  <a:close/>
                </a:path>
              </a:pathLst>
            </a:custGeom>
            <a:solidFill>
              <a:srgbClr val="DFB8BC"/>
            </a:solidFill>
          </p:spPr>
        </p:sp>
      </p:grpSp>
      <p:grpSp>
        <p:nvGrpSpPr>
          <p:cNvPr id="32" name="Group 32"/>
          <p:cNvGrpSpPr/>
          <p:nvPr/>
        </p:nvGrpSpPr>
        <p:grpSpPr>
          <a:xfrm>
            <a:off x="909790" y="6465389"/>
            <a:ext cx="152400" cy="2525468"/>
            <a:chOff x="0" y="0"/>
            <a:chExt cx="203200" cy="3367291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203200" cy="3367278"/>
            </a:xfrm>
            <a:custGeom>
              <a:avLst/>
              <a:gdLst/>
              <a:ahLst/>
              <a:cxnLst/>
              <a:rect l="l" t="t" r="r" b="b"/>
              <a:pathLst>
                <a:path w="203200" h="3367278">
                  <a:moveTo>
                    <a:pt x="0" y="101600"/>
                  </a:moveTo>
                  <a:cubicBezTo>
                    <a:pt x="0" y="45466"/>
                    <a:pt x="45466" y="0"/>
                    <a:pt x="101600" y="0"/>
                  </a:cubicBezTo>
                  <a:cubicBezTo>
                    <a:pt x="157734" y="0"/>
                    <a:pt x="203200" y="45466"/>
                    <a:pt x="203200" y="101600"/>
                  </a:cubicBezTo>
                  <a:lnTo>
                    <a:pt x="203200" y="3265678"/>
                  </a:lnTo>
                  <a:cubicBezTo>
                    <a:pt x="203200" y="3321812"/>
                    <a:pt x="157734" y="3367278"/>
                    <a:pt x="101600" y="3367278"/>
                  </a:cubicBezTo>
                  <a:cubicBezTo>
                    <a:pt x="45466" y="3367278"/>
                    <a:pt x="0" y="3321812"/>
                    <a:pt x="0" y="3265678"/>
                  </a:cubicBezTo>
                  <a:close/>
                </a:path>
              </a:pathLst>
            </a:custGeom>
            <a:solidFill>
              <a:srgbClr val="DA1B2E"/>
            </a:solidFill>
          </p:spPr>
        </p:sp>
      </p:grpSp>
      <p:sp>
        <p:nvSpPr>
          <p:cNvPr id="34" name="TextBox 34"/>
          <p:cNvSpPr txBox="1"/>
          <p:nvPr/>
        </p:nvSpPr>
        <p:spPr>
          <a:xfrm>
            <a:off x="1371009" y="6726584"/>
            <a:ext cx="3563388" cy="4929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750" b="1">
                <a:solidFill>
                  <a:srgbClr val="3B3535"/>
                </a:solidFill>
                <a:latin typeface="Arimo Bold"/>
                <a:ea typeface="Arimo Bold"/>
                <a:cs typeface="Arimo Bold"/>
                <a:sym typeface="Arimo Bold"/>
              </a:rPr>
              <a:t>Visualization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371009" y="7296150"/>
            <a:ext cx="4551607" cy="13858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3B3535"/>
                </a:solidFill>
                <a:latin typeface="Arimo"/>
                <a:ea typeface="Arimo"/>
                <a:cs typeface="Arimo"/>
                <a:sym typeface="Arimo"/>
              </a:rPr>
              <a:t>Apache Superset for BI dashboards, optionally Grafana for infrastructure monitoring</a:t>
            </a:r>
          </a:p>
        </p:txBody>
      </p:sp>
      <p:grpSp>
        <p:nvGrpSpPr>
          <p:cNvPr id="36" name="Group 36"/>
          <p:cNvGrpSpPr/>
          <p:nvPr/>
        </p:nvGrpSpPr>
        <p:grpSpPr>
          <a:xfrm>
            <a:off x="6483106" y="6446339"/>
            <a:ext cx="5321646" cy="2563568"/>
            <a:chOff x="0" y="0"/>
            <a:chExt cx="7095528" cy="3418091"/>
          </a:xfrm>
        </p:grpSpPr>
        <p:sp>
          <p:nvSpPr>
            <p:cNvPr id="37" name="Freeform 37"/>
            <p:cNvSpPr/>
            <p:nvPr/>
          </p:nvSpPr>
          <p:spPr>
            <a:xfrm>
              <a:off x="25400" y="25400"/>
              <a:ext cx="7044689" cy="3367278"/>
            </a:xfrm>
            <a:custGeom>
              <a:avLst/>
              <a:gdLst/>
              <a:ahLst/>
              <a:cxnLst/>
              <a:rect l="l" t="t" r="r" b="b"/>
              <a:pathLst>
                <a:path w="7044689" h="3367278">
                  <a:moveTo>
                    <a:pt x="0" y="243840"/>
                  </a:moveTo>
                  <a:cubicBezTo>
                    <a:pt x="0" y="109220"/>
                    <a:pt x="109982" y="0"/>
                    <a:pt x="245745" y="0"/>
                  </a:cubicBezTo>
                  <a:lnTo>
                    <a:pt x="6798945" y="0"/>
                  </a:lnTo>
                  <a:cubicBezTo>
                    <a:pt x="6934708" y="0"/>
                    <a:pt x="7044689" y="109220"/>
                    <a:pt x="7044689" y="243840"/>
                  </a:cubicBezTo>
                  <a:lnTo>
                    <a:pt x="7044689" y="3123438"/>
                  </a:lnTo>
                  <a:cubicBezTo>
                    <a:pt x="7044689" y="3258058"/>
                    <a:pt x="6934708" y="3367278"/>
                    <a:pt x="6798945" y="3367278"/>
                  </a:cubicBezTo>
                  <a:lnTo>
                    <a:pt x="245745" y="3367278"/>
                  </a:lnTo>
                  <a:cubicBezTo>
                    <a:pt x="109982" y="3367278"/>
                    <a:pt x="0" y="3258058"/>
                    <a:pt x="0" y="3123438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38" name="Freeform 38"/>
            <p:cNvSpPr/>
            <p:nvPr/>
          </p:nvSpPr>
          <p:spPr>
            <a:xfrm>
              <a:off x="0" y="0"/>
              <a:ext cx="7095489" cy="3418078"/>
            </a:xfrm>
            <a:custGeom>
              <a:avLst/>
              <a:gdLst/>
              <a:ahLst/>
              <a:cxnLst/>
              <a:rect l="l" t="t" r="r" b="b"/>
              <a:pathLst>
                <a:path w="7095489" h="3418078">
                  <a:moveTo>
                    <a:pt x="0" y="269240"/>
                  </a:moveTo>
                  <a:cubicBezTo>
                    <a:pt x="0" y="120396"/>
                    <a:pt x="121539" y="0"/>
                    <a:pt x="271145" y="0"/>
                  </a:cubicBezTo>
                  <a:lnTo>
                    <a:pt x="6824345" y="0"/>
                  </a:lnTo>
                  <a:lnTo>
                    <a:pt x="6824345" y="25400"/>
                  </a:lnTo>
                  <a:lnTo>
                    <a:pt x="6824345" y="0"/>
                  </a:lnTo>
                  <a:cubicBezTo>
                    <a:pt x="6973951" y="0"/>
                    <a:pt x="7095489" y="120396"/>
                    <a:pt x="7095489" y="269240"/>
                  </a:cubicBezTo>
                  <a:lnTo>
                    <a:pt x="7070089" y="269240"/>
                  </a:lnTo>
                  <a:lnTo>
                    <a:pt x="7095489" y="269240"/>
                  </a:lnTo>
                  <a:lnTo>
                    <a:pt x="7095489" y="3148838"/>
                  </a:lnTo>
                  <a:lnTo>
                    <a:pt x="7070089" y="3148838"/>
                  </a:lnTo>
                  <a:lnTo>
                    <a:pt x="7095489" y="3148838"/>
                  </a:lnTo>
                  <a:cubicBezTo>
                    <a:pt x="7095489" y="3297682"/>
                    <a:pt x="6973951" y="3418078"/>
                    <a:pt x="6824345" y="3418078"/>
                  </a:cubicBezTo>
                  <a:lnTo>
                    <a:pt x="6824345" y="3392678"/>
                  </a:lnTo>
                  <a:lnTo>
                    <a:pt x="6824345" y="3418078"/>
                  </a:lnTo>
                  <a:lnTo>
                    <a:pt x="271145" y="3418078"/>
                  </a:lnTo>
                  <a:lnTo>
                    <a:pt x="271145" y="3392678"/>
                  </a:lnTo>
                  <a:lnTo>
                    <a:pt x="271145" y="3418078"/>
                  </a:lnTo>
                  <a:cubicBezTo>
                    <a:pt x="121539" y="3418078"/>
                    <a:pt x="0" y="3297682"/>
                    <a:pt x="0" y="3148838"/>
                  </a:cubicBezTo>
                  <a:lnTo>
                    <a:pt x="0" y="269240"/>
                  </a:lnTo>
                  <a:lnTo>
                    <a:pt x="25400" y="269240"/>
                  </a:lnTo>
                  <a:lnTo>
                    <a:pt x="0" y="269240"/>
                  </a:lnTo>
                  <a:moveTo>
                    <a:pt x="50800" y="269240"/>
                  </a:moveTo>
                  <a:lnTo>
                    <a:pt x="50800" y="3148838"/>
                  </a:lnTo>
                  <a:lnTo>
                    <a:pt x="25400" y="3148838"/>
                  </a:lnTo>
                  <a:lnTo>
                    <a:pt x="50800" y="3148838"/>
                  </a:lnTo>
                  <a:cubicBezTo>
                    <a:pt x="50800" y="3269234"/>
                    <a:pt x="149225" y="3367278"/>
                    <a:pt x="271145" y="3367278"/>
                  </a:cubicBezTo>
                  <a:lnTo>
                    <a:pt x="6824345" y="3367278"/>
                  </a:lnTo>
                  <a:cubicBezTo>
                    <a:pt x="6946264" y="3367278"/>
                    <a:pt x="7044689" y="3269361"/>
                    <a:pt x="7044689" y="3148838"/>
                  </a:cubicBezTo>
                  <a:lnTo>
                    <a:pt x="7044689" y="269240"/>
                  </a:lnTo>
                  <a:cubicBezTo>
                    <a:pt x="7044689" y="148844"/>
                    <a:pt x="6946264" y="50800"/>
                    <a:pt x="6824345" y="50800"/>
                  </a:cubicBezTo>
                  <a:lnTo>
                    <a:pt x="271145" y="50800"/>
                  </a:lnTo>
                  <a:lnTo>
                    <a:pt x="271145" y="25400"/>
                  </a:lnTo>
                  <a:lnTo>
                    <a:pt x="271145" y="50800"/>
                  </a:lnTo>
                  <a:cubicBezTo>
                    <a:pt x="149225" y="50800"/>
                    <a:pt x="50800" y="148717"/>
                    <a:pt x="50800" y="269240"/>
                  </a:cubicBezTo>
                  <a:close/>
                </a:path>
              </a:pathLst>
            </a:custGeom>
            <a:solidFill>
              <a:srgbClr val="DFB8BC"/>
            </a:solidFill>
          </p:spPr>
        </p:sp>
      </p:grpSp>
      <p:grpSp>
        <p:nvGrpSpPr>
          <p:cNvPr id="39" name="Group 39"/>
          <p:cNvGrpSpPr/>
          <p:nvPr/>
        </p:nvGrpSpPr>
        <p:grpSpPr>
          <a:xfrm>
            <a:off x="6464056" y="6465389"/>
            <a:ext cx="152400" cy="2525468"/>
            <a:chOff x="0" y="0"/>
            <a:chExt cx="203200" cy="3367291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203200" cy="3367278"/>
            </a:xfrm>
            <a:custGeom>
              <a:avLst/>
              <a:gdLst/>
              <a:ahLst/>
              <a:cxnLst/>
              <a:rect l="l" t="t" r="r" b="b"/>
              <a:pathLst>
                <a:path w="203200" h="3367278">
                  <a:moveTo>
                    <a:pt x="0" y="101600"/>
                  </a:moveTo>
                  <a:cubicBezTo>
                    <a:pt x="0" y="45466"/>
                    <a:pt x="45466" y="0"/>
                    <a:pt x="101600" y="0"/>
                  </a:cubicBezTo>
                  <a:cubicBezTo>
                    <a:pt x="157734" y="0"/>
                    <a:pt x="203200" y="45466"/>
                    <a:pt x="203200" y="101600"/>
                  </a:cubicBezTo>
                  <a:lnTo>
                    <a:pt x="203200" y="3265678"/>
                  </a:lnTo>
                  <a:cubicBezTo>
                    <a:pt x="203200" y="3321812"/>
                    <a:pt x="157734" y="3367278"/>
                    <a:pt x="101600" y="3367278"/>
                  </a:cubicBezTo>
                  <a:cubicBezTo>
                    <a:pt x="45466" y="3367278"/>
                    <a:pt x="0" y="3321812"/>
                    <a:pt x="0" y="3265678"/>
                  </a:cubicBezTo>
                  <a:close/>
                </a:path>
              </a:pathLst>
            </a:custGeom>
            <a:solidFill>
              <a:srgbClr val="DA1B2E"/>
            </a:solidFill>
          </p:spPr>
        </p:sp>
      </p:grpSp>
      <p:sp>
        <p:nvSpPr>
          <p:cNvPr id="41" name="TextBox 41"/>
          <p:cNvSpPr txBox="1"/>
          <p:nvPr/>
        </p:nvSpPr>
        <p:spPr>
          <a:xfrm>
            <a:off x="6925266" y="6726584"/>
            <a:ext cx="3563388" cy="4929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750" b="1">
                <a:solidFill>
                  <a:srgbClr val="3B3535"/>
                </a:solidFill>
                <a:latin typeface="Arimo Bold"/>
                <a:ea typeface="Arimo Bold"/>
                <a:cs typeface="Arimo Bold"/>
                <a:sym typeface="Arimo Bold"/>
              </a:rPr>
              <a:t>Infrastructure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6925266" y="7296150"/>
            <a:ext cx="4551607" cy="13858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3B3535"/>
                </a:solidFill>
                <a:latin typeface="Arimo"/>
                <a:ea typeface="Arimo"/>
                <a:cs typeface="Arimo"/>
                <a:sym typeface="Arimo"/>
              </a:rPr>
              <a:t>Containerized deployment using Docker, local cluster or cloud-based infrastructure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2813742" y="1288999"/>
            <a:ext cx="8175869" cy="6113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99"/>
              </a:lnSpc>
            </a:pPr>
            <a:r>
              <a:rPr lang="en-US" sz="3562" b="1">
                <a:solidFill>
                  <a:srgbClr val="1F1E1E"/>
                </a:solidFill>
                <a:latin typeface="Arimo Bold"/>
                <a:ea typeface="Arimo Bold"/>
                <a:cs typeface="Arimo Bold"/>
                <a:sym typeface="Arimo Bold"/>
              </a:rPr>
              <a:t>Module-Wise Implementation Plan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2983259" y="2381250"/>
            <a:ext cx="183804" cy="793852"/>
            <a:chOff x="0" y="0"/>
            <a:chExt cx="245072" cy="1058469"/>
          </a:xfrm>
        </p:grpSpPr>
        <p:sp>
          <p:nvSpPr>
            <p:cNvPr id="8" name="Freeform 8"/>
            <p:cNvSpPr/>
            <p:nvPr/>
          </p:nvSpPr>
          <p:spPr>
            <a:xfrm>
              <a:off x="6350" y="6350"/>
              <a:ext cx="232410" cy="1045718"/>
            </a:xfrm>
            <a:custGeom>
              <a:avLst/>
              <a:gdLst/>
              <a:ahLst/>
              <a:cxnLst/>
              <a:rect l="l" t="t" r="r" b="b"/>
              <a:pathLst>
                <a:path w="232410" h="1045718">
                  <a:moveTo>
                    <a:pt x="0" y="101727"/>
                  </a:moveTo>
                  <a:cubicBezTo>
                    <a:pt x="0" y="45593"/>
                    <a:pt x="43688" y="0"/>
                    <a:pt x="97663" y="0"/>
                  </a:cubicBezTo>
                  <a:lnTo>
                    <a:pt x="134747" y="0"/>
                  </a:lnTo>
                  <a:cubicBezTo>
                    <a:pt x="188595" y="0"/>
                    <a:pt x="232410" y="45593"/>
                    <a:pt x="232410" y="101727"/>
                  </a:cubicBezTo>
                  <a:lnTo>
                    <a:pt x="232410" y="943991"/>
                  </a:lnTo>
                  <a:cubicBezTo>
                    <a:pt x="232410" y="1000125"/>
                    <a:pt x="188722" y="1045718"/>
                    <a:pt x="134747" y="1045718"/>
                  </a:cubicBezTo>
                  <a:lnTo>
                    <a:pt x="97663" y="1045718"/>
                  </a:lnTo>
                  <a:cubicBezTo>
                    <a:pt x="43688" y="1045718"/>
                    <a:pt x="0" y="1000252"/>
                    <a:pt x="0" y="943991"/>
                  </a:cubicBezTo>
                  <a:close/>
                </a:path>
              </a:pathLst>
            </a:custGeom>
            <a:solidFill>
              <a:srgbClr val="F9D2D6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0" y="0"/>
              <a:ext cx="245110" cy="1058418"/>
            </a:xfrm>
            <a:custGeom>
              <a:avLst/>
              <a:gdLst/>
              <a:ahLst/>
              <a:cxnLst/>
              <a:rect l="l" t="t" r="r" b="b"/>
              <a:pathLst>
                <a:path w="245110" h="1058418">
                  <a:moveTo>
                    <a:pt x="0" y="108077"/>
                  </a:moveTo>
                  <a:cubicBezTo>
                    <a:pt x="0" y="48641"/>
                    <a:pt x="46355" y="0"/>
                    <a:pt x="104013" y="0"/>
                  </a:cubicBezTo>
                  <a:lnTo>
                    <a:pt x="141097" y="0"/>
                  </a:lnTo>
                  <a:lnTo>
                    <a:pt x="141097" y="6350"/>
                  </a:lnTo>
                  <a:lnTo>
                    <a:pt x="141097" y="0"/>
                  </a:lnTo>
                  <a:cubicBezTo>
                    <a:pt x="198755" y="0"/>
                    <a:pt x="245110" y="48641"/>
                    <a:pt x="245110" y="108077"/>
                  </a:cubicBezTo>
                  <a:lnTo>
                    <a:pt x="245110" y="950341"/>
                  </a:lnTo>
                  <a:lnTo>
                    <a:pt x="238760" y="950341"/>
                  </a:lnTo>
                  <a:lnTo>
                    <a:pt x="245110" y="950341"/>
                  </a:lnTo>
                  <a:cubicBezTo>
                    <a:pt x="245110" y="1009777"/>
                    <a:pt x="198755" y="1058418"/>
                    <a:pt x="141097" y="1058418"/>
                  </a:cubicBezTo>
                  <a:lnTo>
                    <a:pt x="141097" y="1052068"/>
                  </a:lnTo>
                  <a:lnTo>
                    <a:pt x="141097" y="1058418"/>
                  </a:lnTo>
                  <a:lnTo>
                    <a:pt x="104013" y="1058418"/>
                  </a:lnTo>
                  <a:lnTo>
                    <a:pt x="104013" y="1052068"/>
                  </a:lnTo>
                  <a:lnTo>
                    <a:pt x="104013" y="1058418"/>
                  </a:lnTo>
                  <a:cubicBezTo>
                    <a:pt x="46355" y="1058418"/>
                    <a:pt x="0" y="1009777"/>
                    <a:pt x="0" y="950341"/>
                  </a:cubicBezTo>
                  <a:lnTo>
                    <a:pt x="0" y="108077"/>
                  </a:lnTo>
                  <a:lnTo>
                    <a:pt x="6350" y="108077"/>
                  </a:lnTo>
                  <a:lnTo>
                    <a:pt x="0" y="108077"/>
                  </a:lnTo>
                  <a:moveTo>
                    <a:pt x="12700" y="108077"/>
                  </a:moveTo>
                  <a:lnTo>
                    <a:pt x="12700" y="950341"/>
                  </a:lnTo>
                  <a:lnTo>
                    <a:pt x="6350" y="950341"/>
                  </a:lnTo>
                  <a:lnTo>
                    <a:pt x="12700" y="950341"/>
                  </a:lnTo>
                  <a:cubicBezTo>
                    <a:pt x="12700" y="1003300"/>
                    <a:pt x="53848" y="1045718"/>
                    <a:pt x="104013" y="1045718"/>
                  </a:cubicBezTo>
                  <a:lnTo>
                    <a:pt x="141097" y="1045718"/>
                  </a:lnTo>
                  <a:cubicBezTo>
                    <a:pt x="191262" y="1045718"/>
                    <a:pt x="232410" y="1003300"/>
                    <a:pt x="232410" y="950341"/>
                  </a:cubicBezTo>
                  <a:lnTo>
                    <a:pt x="232410" y="108077"/>
                  </a:lnTo>
                  <a:lnTo>
                    <a:pt x="238760" y="108077"/>
                  </a:lnTo>
                  <a:lnTo>
                    <a:pt x="232410" y="108077"/>
                  </a:lnTo>
                  <a:cubicBezTo>
                    <a:pt x="232410" y="55118"/>
                    <a:pt x="191262" y="12700"/>
                    <a:pt x="141097" y="12700"/>
                  </a:cubicBezTo>
                  <a:lnTo>
                    <a:pt x="104013" y="12700"/>
                  </a:lnTo>
                  <a:lnTo>
                    <a:pt x="104013" y="6350"/>
                  </a:lnTo>
                  <a:lnTo>
                    <a:pt x="104013" y="12700"/>
                  </a:lnTo>
                  <a:cubicBezTo>
                    <a:pt x="53848" y="12700"/>
                    <a:pt x="12700" y="55118"/>
                    <a:pt x="12700" y="108077"/>
                  </a:cubicBezTo>
                  <a:close/>
                </a:path>
              </a:pathLst>
            </a:custGeom>
            <a:solidFill>
              <a:srgbClr val="DFB8BC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2808980" y="2266950"/>
            <a:ext cx="532362" cy="532362"/>
            <a:chOff x="0" y="0"/>
            <a:chExt cx="709816" cy="709816"/>
          </a:xfrm>
        </p:grpSpPr>
        <p:sp>
          <p:nvSpPr>
            <p:cNvPr id="11" name="Freeform 11"/>
            <p:cNvSpPr/>
            <p:nvPr/>
          </p:nvSpPr>
          <p:spPr>
            <a:xfrm>
              <a:off x="6350" y="6350"/>
              <a:ext cx="697103" cy="697103"/>
            </a:xfrm>
            <a:custGeom>
              <a:avLst/>
              <a:gdLst/>
              <a:ahLst/>
              <a:cxnLst/>
              <a:rect l="l" t="t" r="r" b="b"/>
              <a:pathLst>
                <a:path w="697103" h="697103">
                  <a:moveTo>
                    <a:pt x="0" y="348615"/>
                  </a:moveTo>
                  <a:cubicBezTo>
                    <a:pt x="0" y="156083"/>
                    <a:pt x="156083" y="0"/>
                    <a:pt x="348615" y="0"/>
                  </a:cubicBezTo>
                  <a:cubicBezTo>
                    <a:pt x="541147" y="0"/>
                    <a:pt x="697103" y="156083"/>
                    <a:pt x="697103" y="348615"/>
                  </a:cubicBezTo>
                  <a:cubicBezTo>
                    <a:pt x="697103" y="541147"/>
                    <a:pt x="541020" y="697103"/>
                    <a:pt x="348615" y="697103"/>
                  </a:cubicBezTo>
                  <a:cubicBezTo>
                    <a:pt x="156210" y="697103"/>
                    <a:pt x="0" y="541020"/>
                    <a:pt x="0" y="348615"/>
                  </a:cubicBezTo>
                  <a:close/>
                </a:path>
              </a:pathLst>
            </a:custGeom>
            <a:solidFill>
              <a:srgbClr val="F9D2D6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0" y="0"/>
              <a:ext cx="709803" cy="709930"/>
            </a:xfrm>
            <a:custGeom>
              <a:avLst/>
              <a:gdLst/>
              <a:ahLst/>
              <a:cxnLst/>
              <a:rect l="l" t="t" r="r" b="b"/>
              <a:pathLst>
                <a:path w="709803" h="709930">
                  <a:moveTo>
                    <a:pt x="0" y="354965"/>
                  </a:moveTo>
                  <a:cubicBezTo>
                    <a:pt x="0" y="158877"/>
                    <a:pt x="158877" y="0"/>
                    <a:pt x="354965" y="0"/>
                  </a:cubicBezTo>
                  <a:cubicBezTo>
                    <a:pt x="356870" y="0"/>
                    <a:pt x="358775" y="889"/>
                    <a:pt x="359918" y="2413"/>
                  </a:cubicBezTo>
                  <a:lnTo>
                    <a:pt x="354965" y="6350"/>
                  </a:lnTo>
                  <a:lnTo>
                    <a:pt x="354965" y="0"/>
                  </a:lnTo>
                  <a:lnTo>
                    <a:pt x="354965" y="6350"/>
                  </a:lnTo>
                  <a:lnTo>
                    <a:pt x="354965" y="0"/>
                  </a:lnTo>
                  <a:cubicBezTo>
                    <a:pt x="550926" y="0"/>
                    <a:pt x="709803" y="158877"/>
                    <a:pt x="709803" y="354965"/>
                  </a:cubicBezTo>
                  <a:cubicBezTo>
                    <a:pt x="709803" y="357378"/>
                    <a:pt x="708406" y="359537"/>
                    <a:pt x="706247" y="360680"/>
                  </a:cubicBezTo>
                  <a:lnTo>
                    <a:pt x="703453" y="354965"/>
                  </a:lnTo>
                  <a:lnTo>
                    <a:pt x="709803" y="354965"/>
                  </a:lnTo>
                  <a:cubicBezTo>
                    <a:pt x="709803" y="550926"/>
                    <a:pt x="550926" y="709930"/>
                    <a:pt x="354838" y="709930"/>
                  </a:cubicBezTo>
                  <a:lnTo>
                    <a:pt x="354838" y="703580"/>
                  </a:lnTo>
                  <a:lnTo>
                    <a:pt x="354838" y="709930"/>
                  </a:lnTo>
                  <a:cubicBezTo>
                    <a:pt x="158877" y="709803"/>
                    <a:pt x="0" y="550926"/>
                    <a:pt x="0" y="354965"/>
                  </a:cubicBezTo>
                  <a:lnTo>
                    <a:pt x="6350" y="354965"/>
                  </a:lnTo>
                  <a:lnTo>
                    <a:pt x="0" y="354965"/>
                  </a:lnTo>
                  <a:moveTo>
                    <a:pt x="12700" y="354965"/>
                  </a:moveTo>
                  <a:lnTo>
                    <a:pt x="6350" y="354965"/>
                  </a:lnTo>
                  <a:lnTo>
                    <a:pt x="12700" y="354965"/>
                  </a:lnTo>
                  <a:cubicBezTo>
                    <a:pt x="12700" y="543941"/>
                    <a:pt x="165862" y="697103"/>
                    <a:pt x="354965" y="697103"/>
                  </a:cubicBezTo>
                  <a:cubicBezTo>
                    <a:pt x="544068" y="697103"/>
                    <a:pt x="697103" y="543941"/>
                    <a:pt x="697103" y="354965"/>
                  </a:cubicBezTo>
                  <a:cubicBezTo>
                    <a:pt x="697103" y="352552"/>
                    <a:pt x="698500" y="350393"/>
                    <a:pt x="700659" y="349250"/>
                  </a:cubicBezTo>
                  <a:lnTo>
                    <a:pt x="703453" y="354965"/>
                  </a:lnTo>
                  <a:lnTo>
                    <a:pt x="697103" y="354965"/>
                  </a:lnTo>
                  <a:cubicBezTo>
                    <a:pt x="697103" y="165862"/>
                    <a:pt x="543941" y="12700"/>
                    <a:pt x="354965" y="12700"/>
                  </a:cubicBezTo>
                  <a:cubicBezTo>
                    <a:pt x="353060" y="12700"/>
                    <a:pt x="351155" y="11811"/>
                    <a:pt x="350012" y="10287"/>
                  </a:cubicBezTo>
                  <a:lnTo>
                    <a:pt x="354965" y="6350"/>
                  </a:lnTo>
                  <a:lnTo>
                    <a:pt x="354965" y="12700"/>
                  </a:lnTo>
                  <a:cubicBezTo>
                    <a:pt x="165862" y="12700"/>
                    <a:pt x="12700" y="165862"/>
                    <a:pt x="12700" y="354965"/>
                  </a:cubicBezTo>
                  <a:close/>
                </a:path>
              </a:pathLst>
            </a:custGeom>
            <a:solidFill>
              <a:srgbClr val="DFB8BC"/>
            </a:solidFill>
          </p:spPr>
        </p:sp>
      </p:grpSp>
      <p:sp>
        <p:nvSpPr>
          <p:cNvPr id="13" name="Freeform 13" descr="preencoded.png"/>
          <p:cNvSpPr/>
          <p:nvPr/>
        </p:nvSpPr>
        <p:spPr>
          <a:xfrm>
            <a:off x="2944416" y="2402529"/>
            <a:ext cx="261347" cy="261347"/>
          </a:xfrm>
          <a:custGeom>
            <a:avLst/>
            <a:gdLst/>
            <a:ahLst/>
            <a:cxnLst/>
            <a:rect l="l" t="t" r="r" b="b"/>
            <a:pathLst>
              <a:path w="261347" h="261347">
                <a:moveTo>
                  <a:pt x="0" y="0"/>
                </a:moveTo>
                <a:lnTo>
                  <a:pt x="261347" y="0"/>
                </a:lnTo>
                <a:lnTo>
                  <a:pt x="261347" y="261347"/>
                </a:lnTo>
                <a:lnTo>
                  <a:pt x="0" y="2613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3571" b="-3568"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3448641" y="2260844"/>
            <a:ext cx="3912689" cy="324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49"/>
              </a:lnSpc>
            </a:pPr>
            <a:r>
              <a:rPr lang="en-US" sz="1750" b="1">
                <a:solidFill>
                  <a:srgbClr val="3B3535"/>
                </a:solidFill>
                <a:latin typeface="Arimo Bold"/>
                <a:ea typeface="Arimo Bold"/>
                <a:cs typeface="Arimo Bold"/>
                <a:sym typeface="Arimo Bold"/>
              </a:rPr>
              <a:t>Module 1: Data Source Simulation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448641" y="2614765"/>
            <a:ext cx="12025465" cy="2671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750"/>
              </a:lnSpc>
            </a:pPr>
            <a:r>
              <a:rPr lang="en-US" sz="1312">
                <a:solidFill>
                  <a:srgbClr val="3B3535"/>
                </a:solidFill>
                <a:latin typeface="Arimo"/>
                <a:ea typeface="Arimo"/>
                <a:cs typeface="Arimo"/>
                <a:sym typeface="Arimo"/>
              </a:rPr>
              <a:t>Develop event generators producing realistic business data patterns including sales transactions, user activity logs, and system metrics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3244606" y="3539128"/>
            <a:ext cx="183804" cy="793852"/>
            <a:chOff x="0" y="0"/>
            <a:chExt cx="245072" cy="1058469"/>
          </a:xfrm>
        </p:grpSpPr>
        <p:sp>
          <p:nvSpPr>
            <p:cNvPr id="17" name="Freeform 17"/>
            <p:cNvSpPr/>
            <p:nvPr/>
          </p:nvSpPr>
          <p:spPr>
            <a:xfrm>
              <a:off x="6350" y="6350"/>
              <a:ext cx="232410" cy="1045718"/>
            </a:xfrm>
            <a:custGeom>
              <a:avLst/>
              <a:gdLst/>
              <a:ahLst/>
              <a:cxnLst/>
              <a:rect l="l" t="t" r="r" b="b"/>
              <a:pathLst>
                <a:path w="232410" h="1045718">
                  <a:moveTo>
                    <a:pt x="0" y="101727"/>
                  </a:moveTo>
                  <a:cubicBezTo>
                    <a:pt x="0" y="45593"/>
                    <a:pt x="43688" y="0"/>
                    <a:pt x="97663" y="0"/>
                  </a:cubicBezTo>
                  <a:lnTo>
                    <a:pt x="134747" y="0"/>
                  </a:lnTo>
                  <a:cubicBezTo>
                    <a:pt x="188595" y="0"/>
                    <a:pt x="232410" y="45593"/>
                    <a:pt x="232410" y="101727"/>
                  </a:cubicBezTo>
                  <a:lnTo>
                    <a:pt x="232410" y="943991"/>
                  </a:lnTo>
                  <a:cubicBezTo>
                    <a:pt x="232410" y="1000125"/>
                    <a:pt x="188722" y="1045718"/>
                    <a:pt x="134747" y="1045718"/>
                  </a:cubicBezTo>
                  <a:lnTo>
                    <a:pt x="97663" y="1045718"/>
                  </a:lnTo>
                  <a:cubicBezTo>
                    <a:pt x="43688" y="1045718"/>
                    <a:pt x="0" y="1000252"/>
                    <a:pt x="0" y="943991"/>
                  </a:cubicBezTo>
                  <a:close/>
                </a:path>
              </a:pathLst>
            </a:custGeom>
            <a:solidFill>
              <a:srgbClr val="F9D2D6"/>
            </a:solidFill>
          </p:spPr>
        </p:sp>
        <p:sp>
          <p:nvSpPr>
            <p:cNvPr id="18" name="Freeform 18"/>
            <p:cNvSpPr/>
            <p:nvPr/>
          </p:nvSpPr>
          <p:spPr>
            <a:xfrm>
              <a:off x="0" y="0"/>
              <a:ext cx="245110" cy="1058418"/>
            </a:xfrm>
            <a:custGeom>
              <a:avLst/>
              <a:gdLst/>
              <a:ahLst/>
              <a:cxnLst/>
              <a:rect l="l" t="t" r="r" b="b"/>
              <a:pathLst>
                <a:path w="245110" h="1058418">
                  <a:moveTo>
                    <a:pt x="0" y="108077"/>
                  </a:moveTo>
                  <a:cubicBezTo>
                    <a:pt x="0" y="48641"/>
                    <a:pt x="46355" y="0"/>
                    <a:pt x="104013" y="0"/>
                  </a:cubicBezTo>
                  <a:lnTo>
                    <a:pt x="141097" y="0"/>
                  </a:lnTo>
                  <a:lnTo>
                    <a:pt x="141097" y="6350"/>
                  </a:lnTo>
                  <a:lnTo>
                    <a:pt x="141097" y="0"/>
                  </a:lnTo>
                  <a:cubicBezTo>
                    <a:pt x="198755" y="0"/>
                    <a:pt x="245110" y="48641"/>
                    <a:pt x="245110" y="108077"/>
                  </a:cubicBezTo>
                  <a:lnTo>
                    <a:pt x="245110" y="950341"/>
                  </a:lnTo>
                  <a:lnTo>
                    <a:pt x="238760" y="950341"/>
                  </a:lnTo>
                  <a:lnTo>
                    <a:pt x="245110" y="950341"/>
                  </a:lnTo>
                  <a:cubicBezTo>
                    <a:pt x="245110" y="1009777"/>
                    <a:pt x="198755" y="1058418"/>
                    <a:pt x="141097" y="1058418"/>
                  </a:cubicBezTo>
                  <a:lnTo>
                    <a:pt x="141097" y="1052068"/>
                  </a:lnTo>
                  <a:lnTo>
                    <a:pt x="141097" y="1058418"/>
                  </a:lnTo>
                  <a:lnTo>
                    <a:pt x="104013" y="1058418"/>
                  </a:lnTo>
                  <a:lnTo>
                    <a:pt x="104013" y="1052068"/>
                  </a:lnTo>
                  <a:lnTo>
                    <a:pt x="104013" y="1058418"/>
                  </a:lnTo>
                  <a:cubicBezTo>
                    <a:pt x="46355" y="1058418"/>
                    <a:pt x="0" y="1009777"/>
                    <a:pt x="0" y="950341"/>
                  </a:cubicBezTo>
                  <a:lnTo>
                    <a:pt x="0" y="108077"/>
                  </a:lnTo>
                  <a:lnTo>
                    <a:pt x="6350" y="108077"/>
                  </a:lnTo>
                  <a:lnTo>
                    <a:pt x="0" y="108077"/>
                  </a:lnTo>
                  <a:moveTo>
                    <a:pt x="12700" y="108077"/>
                  </a:moveTo>
                  <a:lnTo>
                    <a:pt x="12700" y="950341"/>
                  </a:lnTo>
                  <a:lnTo>
                    <a:pt x="6350" y="950341"/>
                  </a:lnTo>
                  <a:lnTo>
                    <a:pt x="12700" y="950341"/>
                  </a:lnTo>
                  <a:cubicBezTo>
                    <a:pt x="12700" y="1003300"/>
                    <a:pt x="53848" y="1045718"/>
                    <a:pt x="104013" y="1045718"/>
                  </a:cubicBezTo>
                  <a:lnTo>
                    <a:pt x="141097" y="1045718"/>
                  </a:lnTo>
                  <a:cubicBezTo>
                    <a:pt x="191262" y="1045718"/>
                    <a:pt x="232410" y="1003300"/>
                    <a:pt x="232410" y="950341"/>
                  </a:cubicBezTo>
                  <a:lnTo>
                    <a:pt x="232410" y="108077"/>
                  </a:lnTo>
                  <a:lnTo>
                    <a:pt x="238760" y="108077"/>
                  </a:lnTo>
                  <a:lnTo>
                    <a:pt x="232410" y="108077"/>
                  </a:lnTo>
                  <a:cubicBezTo>
                    <a:pt x="232410" y="55118"/>
                    <a:pt x="191262" y="12700"/>
                    <a:pt x="141097" y="12700"/>
                  </a:cubicBezTo>
                  <a:lnTo>
                    <a:pt x="104013" y="12700"/>
                  </a:lnTo>
                  <a:lnTo>
                    <a:pt x="104013" y="6350"/>
                  </a:lnTo>
                  <a:lnTo>
                    <a:pt x="104013" y="12700"/>
                  </a:lnTo>
                  <a:cubicBezTo>
                    <a:pt x="53848" y="12700"/>
                    <a:pt x="12700" y="55118"/>
                    <a:pt x="12700" y="108077"/>
                  </a:cubicBezTo>
                  <a:close/>
                </a:path>
              </a:pathLst>
            </a:custGeom>
            <a:solidFill>
              <a:srgbClr val="DFB8BC"/>
            </a:solidFill>
          </p:spPr>
        </p:sp>
      </p:grpSp>
      <p:grpSp>
        <p:nvGrpSpPr>
          <p:cNvPr id="19" name="Group 19"/>
          <p:cNvGrpSpPr/>
          <p:nvPr/>
        </p:nvGrpSpPr>
        <p:grpSpPr>
          <a:xfrm>
            <a:off x="3070327" y="3424828"/>
            <a:ext cx="532362" cy="532362"/>
            <a:chOff x="0" y="0"/>
            <a:chExt cx="709816" cy="709816"/>
          </a:xfrm>
        </p:grpSpPr>
        <p:sp>
          <p:nvSpPr>
            <p:cNvPr id="20" name="Freeform 20"/>
            <p:cNvSpPr/>
            <p:nvPr/>
          </p:nvSpPr>
          <p:spPr>
            <a:xfrm>
              <a:off x="6350" y="6350"/>
              <a:ext cx="697103" cy="697103"/>
            </a:xfrm>
            <a:custGeom>
              <a:avLst/>
              <a:gdLst/>
              <a:ahLst/>
              <a:cxnLst/>
              <a:rect l="l" t="t" r="r" b="b"/>
              <a:pathLst>
                <a:path w="697103" h="697103">
                  <a:moveTo>
                    <a:pt x="0" y="348615"/>
                  </a:moveTo>
                  <a:cubicBezTo>
                    <a:pt x="0" y="156083"/>
                    <a:pt x="156083" y="0"/>
                    <a:pt x="348615" y="0"/>
                  </a:cubicBezTo>
                  <a:cubicBezTo>
                    <a:pt x="541147" y="0"/>
                    <a:pt x="697103" y="156083"/>
                    <a:pt x="697103" y="348615"/>
                  </a:cubicBezTo>
                  <a:cubicBezTo>
                    <a:pt x="697103" y="541147"/>
                    <a:pt x="541020" y="697103"/>
                    <a:pt x="348615" y="697103"/>
                  </a:cubicBezTo>
                  <a:cubicBezTo>
                    <a:pt x="156210" y="697103"/>
                    <a:pt x="0" y="541020"/>
                    <a:pt x="0" y="348615"/>
                  </a:cubicBezTo>
                  <a:close/>
                </a:path>
              </a:pathLst>
            </a:custGeom>
            <a:solidFill>
              <a:srgbClr val="F9D2D6"/>
            </a:solidFill>
          </p:spPr>
        </p:sp>
        <p:sp>
          <p:nvSpPr>
            <p:cNvPr id="21" name="Freeform 21"/>
            <p:cNvSpPr/>
            <p:nvPr/>
          </p:nvSpPr>
          <p:spPr>
            <a:xfrm>
              <a:off x="0" y="0"/>
              <a:ext cx="709803" cy="709930"/>
            </a:xfrm>
            <a:custGeom>
              <a:avLst/>
              <a:gdLst/>
              <a:ahLst/>
              <a:cxnLst/>
              <a:rect l="l" t="t" r="r" b="b"/>
              <a:pathLst>
                <a:path w="709803" h="709930">
                  <a:moveTo>
                    <a:pt x="0" y="354965"/>
                  </a:moveTo>
                  <a:cubicBezTo>
                    <a:pt x="0" y="158877"/>
                    <a:pt x="158877" y="0"/>
                    <a:pt x="354965" y="0"/>
                  </a:cubicBezTo>
                  <a:cubicBezTo>
                    <a:pt x="356870" y="0"/>
                    <a:pt x="358775" y="889"/>
                    <a:pt x="359918" y="2413"/>
                  </a:cubicBezTo>
                  <a:lnTo>
                    <a:pt x="354965" y="6350"/>
                  </a:lnTo>
                  <a:lnTo>
                    <a:pt x="354965" y="0"/>
                  </a:lnTo>
                  <a:lnTo>
                    <a:pt x="354965" y="6350"/>
                  </a:lnTo>
                  <a:lnTo>
                    <a:pt x="354965" y="0"/>
                  </a:lnTo>
                  <a:cubicBezTo>
                    <a:pt x="550926" y="0"/>
                    <a:pt x="709803" y="158877"/>
                    <a:pt x="709803" y="354965"/>
                  </a:cubicBezTo>
                  <a:cubicBezTo>
                    <a:pt x="709803" y="357378"/>
                    <a:pt x="708406" y="359537"/>
                    <a:pt x="706247" y="360680"/>
                  </a:cubicBezTo>
                  <a:lnTo>
                    <a:pt x="703453" y="354965"/>
                  </a:lnTo>
                  <a:lnTo>
                    <a:pt x="709803" y="354965"/>
                  </a:lnTo>
                  <a:cubicBezTo>
                    <a:pt x="709803" y="550926"/>
                    <a:pt x="550926" y="709930"/>
                    <a:pt x="354838" y="709930"/>
                  </a:cubicBezTo>
                  <a:lnTo>
                    <a:pt x="354838" y="703580"/>
                  </a:lnTo>
                  <a:lnTo>
                    <a:pt x="354838" y="709930"/>
                  </a:lnTo>
                  <a:cubicBezTo>
                    <a:pt x="158877" y="709803"/>
                    <a:pt x="0" y="550926"/>
                    <a:pt x="0" y="354965"/>
                  </a:cubicBezTo>
                  <a:lnTo>
                    <a:pt x="6350" y="354965"/>
                  </a:lnTo>
                  <a:lnTo>
                    <a:pt x="0" y="354965"/>
                  </a:lnTo>
                  <a:moveTo>
                    <a:pt x="12700" y="354965"/>
                  </a:moveTo>
                  <a:lnTo>
                    <a:pt x="6350" y="354965"/>
                  </a:lnTo>
                  <a:lnTo>
                    <a:pt x="12700" y="354965"/>
                  </a:lnTo>
                  <a:cubicBezTo>
                    <a:pt x="12700" y="543941"/>
                    <a:pt x="165862" y="697103"/>
                    <a:pt x="354965" y="697103"/>
                  </a:cubicBezTo>
                  <a:cubicBezTo>
                    <a:pt x="544068" y="697103"/>
                    <a:pt x="697103" y="543941"/>
                    <a:pt x="697103" y="354965"/>
                  </a:cubicBezTo>
                  <a:cubicBezTo>
                    <a:pt x="697103" y="352552"/>
                    <a:pt x="698500" y="350393"/>
                    <a:pt x="700659" y="349250"/>
                  </a:cubicBezTo>
                  <a:lnTo>
                    <a:pt x="703453" y="354965"/>
                  </a:lnTo>
                  <a:lnTo>
                    <a:pt x="697103" y="354965"/>
                  </a:lnTo>
                  <a:cubicBezTo>
                    <a:pt x="697103" y="165862"/>
                    <a:pt x="543941" y="12700"/>
                    <a:pt x="354965" y="12700"/>
                  </a:cubicBezTo>
                  <a:cubicBezTo>
                    <a:pt x="353060" y="12700"/>
                    <a:pt x="351155" y="11811"/>
                    <a:pt x="350012" y="10287"/>
                  </a:cubicBezTo>
                  <a:lnTo>
                    <a:pt x="354965" y="6350"/>
                  </a:lnTo>
                  <a:lnTo>
                    <a:pt x="354965" y="12700"/>
                  </a:lnTo>
                  <a:cubicBezTo>
                    <a:pt x="165862" y="12700"/>
                    <a:pt x="12700" y="165862"/>
                    <a:pt x="12700" y="354965"/>
                  </a:cubicBezTo>
                  <a:close/>
                </a:path>
              </a:pathLst>
            </a:custGeom>
            <a:solidFill>
              <a:srgbClr val="DFB8BC"/>
            </a:solidFill>
          </p:spPr>
        </p:sp>
      </p:grpSp>
      <p:sp>
        <p:nvSpPr>
          <p:cNvPr id="22" name="Freeform 22" descr="preencoded.png"/>
          <p:cNvSpPr/>
          <p:nvPr/>
        </p:nvSpPr>
        <p:spPr>
          <a:xfrm>
            <a:off x="3205753" y="3560416"/>
            <a:ext cx="261347" cy="261347"/>
          </a:xfrm>
          <a:custGeom>
            <a:avLst/>
            <a:gdLst/>
            <a:ahLst/>
            <a:cxnLst/>
            <a:rect l="l" t="t" r="r" b="b"/>
            <a:pathLst>
              <a:path w="261347" h="261347">
                <a:moveTo>
                  <a:pt x="0" y="0"/>
                </a:moveTo>
                <a:lnTo>
                  <a:pt x="261347" y="0"/>
                </a:lnTo>
                <a:lnTo>
                  <a:pt x="261347" y="261347"/>
                </a:lnTo>
                <a:lnTo>
                  <a:pt x="0" y="26134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23212" r="-23212"/>
            </a:stretch>
          </a:blipFill>
        </p:spPr>
      </p:sp>
      <p:sp>
        <p:nvSpPr>
          <p:cNvPr id="23" name="TextBox 23"/>
          <p:cNvSpPr txBox="1"/>
          <p:nvPr/>
        </p:nvSpPr>
        <p:spPr>
          <a:xfrm>
            <a:off x="3709988" y="3418732"/>
            <a:ext cx="3557140" cy="324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49"/>
              </a:lnSpc>
            </a:pPr>
            <a:r>
              <a:rPr lang="en-US" sz="1750" b="1">
                <a:solidFill>
                  <a:srgbClr val="3B3535"/>
                </a:solidFill>
                <a:latin typeface="Arimo Bold"/>
                <a:ea typeface="Arimo Bold"/>
                <a:cs typeface="Arimo Bold"/>
                <a:sym typeface="Arimo Bold"/>
              </a:rPr>
              <a:t>Module 2: Real-Time Ingestion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3709988" y="3772643"/>
            <a:ext cx="11764118" cy="2671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750"/>
              </a:lnSpc>
            </a:pPr>
            <a:r>
              <a:rPr lang="en-US" sz="1312">
                <a:solidFill>
                  <a:srgbClr val="3B3535"/>
                </a:solidFill>
                <a:latin typeface="Arimo"/>
                <a:ea typeface="Arimo"/>
                <a:cs typeface="Arimo"/>
                <a:sym typeface="Arimo"/>
              </a:rPr>
              <a:t>Implement Kafka producers and consumers for reliable message passing with proper serialization and topic management</a:t>
            </a:r>
          </a:p>
        </p:txBody>
      </p:sp>
      <p:grpSp>
        <p:nvGrpSpPr>
          <p:cNvPr id="25" name="Group 25"/>
          <p:cNvGrpSpPr/>
          <p:nvPr/>
        </p:nvGrpSpPr>
        <p:grpSpPr>
          <a:xfrm>
            <a:off x="3506095" y="4697016"/>
            <a:ext cx="183804" cy="793852"/>
            <a:chOff x="0" y="0"/>
            <a:chExt cx="245072" cy="1058469"/>
          </a:xfrm>
        </p:grpSpPr>
        <p:sp>
          <p:nvSpPr>
            <p:cNvPr id="26" name="Freeform 26"/>
            <p:cNvSpPr/>
            <p:nvPr/>
          </p:nvSpPr>
          <p:spPr>
            <a:xfrm>
              <a:off x="6350" y="6350"/>
              <a:ext cx="232410" cy="1045718"/>
            </a:xfrm>
            <a:custGeom>
              <a:avLst/>
              <a:gdLst/>
              <a:ahLst/>
              <a:cxnLst/>
              <a:rect l="l" t="t" r="r" b="b"/>
              <a:pathLst>
                <a:path w="232410" h="1045718">
                  <a:moveTo>
                    <a:pt x="0" y="101727"/>
                  </a:moveTo>
                  <a:cubicBezTo>
                    <a:pt x="0" y="45593"/>
                    <a:pt x="43688" y="0"/>
                    <a:pt x="97663" y="0"/>
                  </a:cubicBezTo>
                  <a:lnTo>
                    <a:pt x="134747" y="0"/>
                  </a:lnTo>
                  <a:cubicBezTo>
                    <a:pt x="188595" y="0"/>
                    <a:pt x="232410" y="45593"/>
                    <a:pt x="232410" y="101727"/>
                  </a:cubicBezTo>
                  <a:lnTo>
                    <a:pt x="232410" y="943991"/>
                  </a:lnTo>
                  <a:cubicBezTo>
                    <a:pt x="232410" y="1000125"/>
                    <a:pt x="188722" y="1045718"/>
                    <a:pt x="134747" y="1045718"/>
                  </a:cubicBezTo>
                  <a:lnTo>
                    <a:pt x="97663" y="1045718"/>
                  </a:lnTo>
                  <a:cubicBezTo>
                    <a:pt x="43688" y="1045718"/>
                    <a:pt x="0" y="1000252"/>
                    <a:pt x="0" y="943991"/>
                  </a:cubicBezTo>
                  <a:close/>
                </a:path>
              </a:pathLst>
            </a:custGeom>
            <a:solidFill>
              <a:srgbClr val="F9D2D6"/>
            </a:solidFill>
          </p:spPr>
        </p:sp>
        <p:sp>
          <p:nvSpPr>
            <p:cNvPr id="27" name="Freeform 27"/>
            <p:cNvSpPr/>
            <p:nvPr/>
          </p:nvSpPr>
          <p:spPr>
            <a:xfrm>
              <a:off x="0" y="0"/>
              <a:ext cx="245110" cy="1058418"/>
            </a:xfrm>
            <a:custGeom>
              <a:avLst/>
              <a:gdLst/>
              <a:ahLst/>
              <a:cxnLst/>
              <a:rect l="l" t="t" r="r" b="b"/>
              <a:pathLst>
                <a:path w="245110" h="1058418">
                  <a:moveTo>
                    <a:pt x="0" y="108077"/>
                  </a:moveTo>
                  <a:cubicBezTo>
                    <a:pt x="0" y="48641"/>
                    <a:pt x="46355" y="0"/>
                    <a:pt x="104013" y="0"/>
                  </a:cubicBezTo>
                  <a:lnTo>
                    <a:pt x="141097" y="0"/>
                  </a:lnTo>
                  <a:lnTo>
                    <a:pt x="141097" y="6350"/>
                  </a:lnTo>
                  <a:lnTo>
                    <a:pt x="141097" y="0"/>
                  </a:lnTo>
                  <a:cubicBezTo>
                    <a:pt x="198755" y="0"/>
                    <a:pt x="245110" y="48641"/>
                    <a:pt x="245110" y="108077"/>
                  </a:cubicBezTo>
                  <a:lnTo>
                    <a:pt x="245110" y="950341"/>
                  </a:lnTo>
                  <a:lnTo>
                    <a:pt x="238760" y="950341"/>
                  </a:lnTo>
                  <a:lnTo>
                    <a:pt x="245110" y="950341"/>
                  </a:lnTo>
                  <a:cubicBezTo>
                    <a:pt x="245110" y="1009777"/>
                    <a:pt x="198755" y="1058418"/>
                    <a:pt x="141097" y="1058418"/>
                  </a:cubicBezTo>
                  <a:lnTo>
                    <a:pt x="141097" y="1052068"/>
                  </a:lnTo>
                  <a:lnTo>
                    <a:pt x="141097" y="1058418"/>
                  </a:lnTo>
                  <a:lnTo>
                    <a:pt x="104013" y="1058418"/>
                  </a:lnTo>
                  <a:lnTo>
                    <a:pt x="104013" y="1052068"/>
                  </a:lnTo>
                  <a:lnTo>
                    <a:pt x="104013" y="1058418"/>
                  </a:lnTo>
                  <a:cubicBezTo>
                    <a:pt x="46355" y="1058418"/>
                    <a:pt x="0" y="1009777"/>
                    <a:pt x="0" y="950341"/>
                  </a:cubicBezTo>
                  <a:lnTo>
                    <a:pt x="0" y="108077"/>
                  </a:lnTo>
                  <a:lnTo>
                    <a:pt x="6350" y="108077"/>
                  </a:lnTo>
                  <a:lnTo>
                    <a:pt x="0" y="108077"/>
                  </a:lnTo>
                  <a:moveTo>
                    <a:pt x="12700" y="108077"/>
                  </a:moveTo>
                  <a:lnTo>
                    <a:pt x="12700" y="950341"/>
                  </a:lnTo>
                  <a:lnTo>
                    <a:pt x="6350" y="950341"/>
                  </a:lnTo>
                  <a:lnTo>
                    <a:pt x="12700" y="950341"/>
                  </a:lnTo>
                  <a:cubicBezTo>
                    <a:pt x="12700" y="1003300"/>
                    <a:pt x="53848" y="1045718"/>
                    <a:pt x="104013" y="1045718"/>
                  </a:cubicBezTo>
                  <a:lnTo>
                    <a:pt x="141097" y="1045718"/>
                  </a:lnTo>
                  <a:cubicBezTo>
                    <a:pt x="191262" y="1045718"/>
                    <a:pt x="232410" y="1003300"/>
                    <a:pt x="232410" y="950341"/>
                  </a:cubicBezTo>
                  <a:lnTo>
                    <a:pt x="232410" y="108077"/>
                  </a:lnTo>
                  <a:lnTo>
                    <a:pt x="238760" y="108077"/>
                  </a:lnTo>
                  <a:lnTo>
                    <a:pt x="232410" y="108077"/>
                  </a:lnTo>
                  <a:cubicBezTo>
                    <a:pt x="232410" y="55118"/>
                    <a:pt x="191262" y="12700"/>
                    <a:pt x="141097" y="12700"/>
                  </a:cubicBezTo>
                  <a:lnTo>
                    <a:pt x="104013" y="12700"/>
                  </a:lnTo>
                  <a:lnTo>
                    <a:pt x="104013" y="6350"/>
                  </a:lnTo>
                  <a:lnTo>
                    <a:pt x="104013" y="12700"/>
                  </a:lnTo>
                  <a:cubicBezTo>
                    <a:pt x="53848" y="12700"/>
                    <a:pt x="12700" y="55118"/>
                    <a:pt x="12700" y="108077"/>
                  </a:cubicBezTo>
                  <a:close/>
                </a:path>
              </a:pathLst>
            </a:custGeom>
            <a:solidFill>
              <a:srgbClr val="DFB8BC"/>
            </a:solidFill>
          </p:spPr>
        </p:sp>
      </p:grpSp>
      <p:grpSp>
        <p:nvGrpSpPr>
          <p:cNvPr id="28" name="Group 28"/>
          <p:cNvGrpSpPr/>
          <p:nvPr/>
        </p:nvGrpSpPr>
        <p:grpSpPr>
          <a:xfrm>
            <a:off x="3331816" y="4582716"/>
            <a:ext cx="532362" cy="532362"/>
            <a:chOff x="0" y="0"/>
            <a:chExt cx="709816" cy="709816"/>
          </a:xfrm>
        </p:grpSpPr>
        <p:sp>
          <p:nvSpPr>
            <p:cNvPr id="29" name="Freeform 29"/>
            <p:cNvSpPr/>
            <p:nvPr/>
          </p:nvSpPr>
          <p:spPr>
            <a:xfrm>
              <a:off x="6350" y="6350"/>
              <a:ext cx="697103" cy="697103"/>
            </a:xfrm>
            <a:custGeom>
              <a:avLst/>
              <a:gdLst/>
              <a:ahLst/>
              <a:cxnLst/>
              <a:rect l="l" t="t" r="r" b="b"/>
              <a:pathLst>
                <a:path w="697103" h="697103">
                  <a:moveTo>
                    <a:pt x="0" y="348615"/>
                  </a:moveTo>
                  <a:cubicBezTo>
                    <a:pt x="0" y="156083"/>
                    <a:pt x="156083" y="0"/>
                    <a:pt x="348615" y="0"/>
                  </a:cubicBezTo>
                  <a:cubicBezTo>
                    <a:pt x="541147" y="0"/>
                    <a:pt x="697103" y="156083"/>
                    <a:pt x="697103" y="348615"/>
                  </a:cubicBezTo>
                  <a:cubicBezTo>
                    <a:pt x="697103" y="541147"/>
                    <a:pt x="541020" y="697103"/>
                    <a:pt x="348615" y="697103"/>
                  </a:cubicBezTo>
                  <a:cubicBezTo>
                    <a:pt x="156210" y="697103"/>
                    <a:pt x="0" y="541020"/>
                    <a:pt x="0" y="348615"/>
                  </a:cubicBezTo>
                  <a:close/>
                </a:path>
              </a:pathLst>
            </a:custGeom>
            <a:solidFill>
              <a:srgbClr val="F9D2D6"/>
            </a:solidFill>
          </p:spPr>
        </p:sp>
        <p:sp>
          <p:nvSpPr>
            <p:cNvPr id="30" name="Freeform 30"/>
            <p:cNvSpPr/>
            <p:nvPr/>
          </p:nvSpPr>
          <p:spPr>
            <a:xfrm>
              <a:off x="0" y="0"/>
              <a:ext cx="709803" cy="709930"/>
            </a:xfrm>
            <a:custGeom>
              <a:avLst/>
              <a:gdLst/>
              <a:ahLst/>
              <a:cxnLst/>
              <a:rect l="l" t="t" r="r" b="b"/>
              <a:pathLst>
                <a:path w="709803" h="709930">
                  <a:moveTo>
                    <a:pt x="0" y="354965"/>
                  </a:moveTo>
                  <a:cubicBezTo>
                    <a:pt x="0" y="158877"/>
                    <a:pt x="158877" y="0"/>
                    <a:pt x="354965" y="0"/>
                  </a:cubicBezTo>
                  <a:cubicBezTo>
                    <a:pt x="356870" y="0"/>
                    <a:pt x="358775" y="889"/>
                    <a:pt x="359918" y="2413"/>
                  </a:cubicBezTo>
                  <a:lnTo>
                    <a:pt x="354965" y="6350"/>
                  </a:lnTo>
                  <a:lnTo>
                    <a:pt x="354965" y="0"/>
                  </a:lnTo>
                  <a:lnTo>
                    <a:pt x="354965" y="6350"/>
                  </a:lnTo>
                  <a:lnTo>
                    <a:pt x="354965" y="0"/>
                  </a:lnTo>
                  <a:cubicBezTo>
                    <a:pt x="550926" y="0"/>
                    <a:pt x="709803" y="158877"/>
                    <a:pt x="709803" y="354965"/>
                  </a:cubicBezTo>
                  <a:cubicBezTo>
                    <a:pt x="709803" y="357378"/>
                    <a:pt x="708406" y="359537"/>
                    <a:pt x="706247" y="360680"/>
                  </a:cubicBezTo>
                  <a:lnTo>
                    <a:pt x="703453" y="354965"/>
                  </a:lnTo>
                  <a:lnTo>
                    <a:pt x="709803" y="354965"/>
                  </a:lnTo>
                  <a:cubicBezTo>
                    <a:pt x="709803" y="550926"/>
                    <a:pt x="550926" y="709930"/>
                    <a:pt x="354838" y="709930"/>
                  </a:cubicBezTo>
                  <a:lnTo>
                    <a:pt x="354838" y="703580"/>
                  </a:lnTo>
                  <a:lnTo>
                    <a:pt x="354838" y="709930"/>
                  </a:lnTo>
                  <a:cubicBezTo>
                    <a:pt x="158877" y="709803"/>
                    <a:pt x="0" y="550926"/>
                    <a:pt x="0" y="354965"/>
                  </a:cubicBezTo>
                  <a:lnTo>
                    <a:pt x="6350" y="354965"/>
                  </a:lnTo>
                  <a:lnTo>
                    <a:pt x="0" y="354965"/>
                  </a:lnTo>
                  <a:moveTo>
                    <a:pt x="12700" y="354965"/>
                  </a:moveTo>
                  <a:lnTo>
                    <a:pt x="6350" y="354965"/>
                  </a:lnTo>
                  <a:lnTo>
                    <a:pt x="12700" y="354965"/>
                  </a:lnTo>
                  <a:cubicBezTo>
                    <a:pt x="12700" y="543941"/>
                    <a:pt x="165862" y="697103"/>
                    <a:pt x="354965" y="697103"/>
                  </a:cubicBezTo>
                  <a:cubicBezTo>
                    <a:pt x="544068" y="697103"/>
                    <a:pt x="697103" y="543941"/>
                    <a:pt x="697103" y="354965"/>
                  </a:cubicBezTo>
                  <a:cubicBezTo>
                    <a:pt x="697103" y="352552"/>
                    <a:pt x="698500" y="350393"/>
                    <a:pt x="700659" y="349250"/>
                  </a:cubicBezTo>
                  <a:lnTo>
                    <a:pt x="703453" y="354965"/>
                  </a:lnTo>
                  <a:lnTo>
                    <a:pt x="697103" y="354965"/>
                  </a:lnTo>
                  <a:cubicBezTo>
                    <a:pt x="697103" y="165862"/>
                    <a:pt x="543941" y="12700"/>
                    <a:pt x="354965" y="12700"/>
                  </a:cubicBezTo>
                  <a:cubicBezTo>
                    <a:pt x="353060" y="12700"/>
                    <a:pt x="351155" y="11811"/>
                    <a:pt x="350012" y="10287"/>
                  </a:cubicBezTo>
                  <a:lnTo>
                    <a:pt x="354965" y="6350"/>
                  </a:lnTo>
                  <a:lnTo>
                    <a:pt x="354965" y="12700"/>
                  </a:lnTo>
                  <a:cubicBezTo>
                    <a:pt x="165862" y="12700"/>
                    <a:pt x="12700" y="165862"/>
                    <a:pt x="12700" y="354965"/>
                  </a:cubicBezTo>
                  <a:close/>
                </a:path>
              </a:pathLst>
            </a:custGeom>
            <a:solidFill>
              <a:srgbClr val="DFB8BC"/>
            </a:solidFill>
          </p:spPr>
        </p:sp>
      </p:grpSp>
      <p:sp>
        <p:nvSpPr>
          <p:cNvPr id="31" name="Freeform 31" descr="preencoded.png"/>
          <p:cNvSpPr/>
          <p:nvPr/>
        </p:nvSpPr>
        <p:spPr>
          <a:xfrm>
            <a:off x="3467252" y="4718294"/>
            <a:ext cx="261347" cy="261347"/>
          </a:xfrm>
          <a:custGeom>
            <a:avLst/>
            <a:gdLst/>
            <a:ahLst/>
            <a:cxnLst/>
            <a:rect l="l" t="t" r="r" b="b"/>
            <a:pathLst>
              <a:path w="261347" h="261347">
                <a:moveTo>
                  <a:pt x="0" y="0"/>
                </a:moveTo>
                <a:lnTo>
                  <a:pt x="261347" y="0"/>
                </a:lnTo>
                <a:lnTo>
                  <a:pt x="261347" y="261347"/>
                </a:lnTo>
                <a:lnTo>
                  <a:pt x="0" y="26134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32" name="TextBox 32"/>
          <p:cNvSpPr txBox="1"/>
          <p:nvPr/>
        </p:nvSpPr>
        <p:spPr>
          <a:xfrm>
            <a:off x="3971477" y="4576610"/>
            <a:ext cx="3410693" cy="324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49"/>
              </a:lnSpc>
            </a:pPr>
            <a:r>
              <a:rPr lang="en-US" sz="1750" b="1">
                <a:solidFill>
                  <a:srgbClr val="3B3535"/>
                </a:solidFill>
                <a:latin typeface="Arimo Bold"/>
                <a:ea typeface="Arimo Bold"/>
                <a:cs typeface="Arimo Bold"/>
                <a:sym typeface="Arimo Bold"/>
              </a:rPr>
              <a:t>Module 3: Stream Processing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3971477" y="4930531"/>
            <a:ext cx="11502628" cy="2671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750"/>
              </a:lnSpc>
            </a:pPr>
            <a:r>
              <a:rPr lang="en-US" sz="1312">
                <a:solidFill>
                  <a:srgbClr val="3B3535"/>
                </a:solidFill>
                <a:latin typeface="Arimo"/>
                <a:ea typeface="Arimo"/>
                <a:cs typeface="Arimo"/>
                <a:sym typeface="Arimo"/>
              </a:rPr>
              <a:t>Build Spark streaming pipelines for data transformation, aggregation, and enrichment with windowing operations</a:t>
            </a:r>
          </a:p>
        </p:txBody>
      </p:sp>
      <p:grpSp>
        <p:nvGrpSpPr>
          <p:cNvPr id="34" name="Group 34"/>
          <p:cNvGrpSpPr/>
          <p:nvPr/>
        </p:nvGrpSpPr>
        <p:grpSpPr>
          <a:xfrm>
            <a:off x="3767585" y="5854903"/>
            <a:ext cx="183804" cy="793852"/>
            <a:chOff x="0" y="0"/>
            <a:chExt cx="245072" cy="1058469"/>
          </a:xfrm>
        </p:grpSpPr>
        <p:sp>
          <p:nvSpPr>
            <p:cNvPr id="35" name="Freeform 35"/>
            <p:cNvSpPr/>
            <p:nvPr/>
          </p:nvSpPr>
          <p:spPr>
            <a:xfrm>
              <a:off x="6350" y="6350"/>
              <a:ext cx="232410" cy="1045718"/>
            </a:xfrm>
            <a:custGeom>
              <a:avLst/>
              <a:gdLst/>
              <a:ahLst/>
              <a:cxnLst/>
              <a:rect l="l" t="t" r="r" b="b"/>
              <a:pathLst>
                <a:path w="232410" h="1045718">
                  <a:moveTo>
                    <a:pt x="0" y="101727"/>
                  </a:moveTo>
                  <a:cubicBezTo>
                    <a:pt x="0" y="45593"/>
                    <a:pt x="43688" y="0"/>
                    <a:pt x="97663" y="0"/>
                  </a:cubicBezTo>
                  <a:lnTo>
                    <a:pt x="134747" y="0"/>
                  </a:lnTo>
                  <a:cubicBezTo>
                    <a:pt x="188595" y="0"/>
                    <a:pt x="232410" y="45593"/>
                    <a:pt x="232410" y="101727"/>
                  </a:cubicBezTo>
                  <a:lnTo>
                    <a:pt x="232410" y="943991"/>
                  </a:lnTo>
                  <a:cubicBezTo>
                    <a:pt x="232410" y="1000125"/>
                    <a:pt x="188722" y="1045718"/>
                    <a:pt x="134747" y="1045718"/>
                  </a:cubicBezTo>
                  <a:lnTo>
                    <a:pt x="97663" y="1045718"/>
                  </a:lnTo>
                  <a:cubicBezTo>
                    <a:pt x="43688" y="1045718"/>
                    <a:pt x="0" y="1000252"/>
                    <a:pt x="0" y="943991"/>
                  </a:cubicBezTo>
                  <a:close/>
                </a:path>
              </a:pathLst>
            </a:custGeom>
            <a:solidFill>
              <a:srgbClr val="F9D2D6"/>
            </a:solidFill>
          </p:spPr>
        </p:sp>
        <p:sp>
          <p:nvSpPr>
            <p:cNvPr id="36" name="Freeform 36"/>
            <p:cNvSpPr/>
            <p:nvPr/>
          </p:nvSpPr>
          <p:spPr>
            <a:xfrm>
              <a:off x="0" y="0"/>
              <a:ext cx="245110" cy="1058418"/>
            </a:xfrm>
            <a:custGeom>
              <a:avLst/>
              <a:gdLst/>
              <a:ahLst/>
              <a:cxnLst/>
              <a:rect l="l" t="t" r="r" b="b"/>
              <a:pathLst>
                <a:path w="245110" h="1058418">
                  <a:moveTo>
                    <a:pt x="0" y="108077"/>
                  </a:moveTo>
                  <a:cubicBezTo>
                    <a:pt x="0" y="48641"/>
                    <a:pt x="46355" y="0"/>
                    <a:pt x="104013" y="0"/>
                  </a:cubicBezTo>
                  <a:lnTo>
                    <a:pt x="141097" y="0"/>
                  </a:lnTo>
                  <a:lnTo>
                    <a:pt x="141097" y="6350"/>
                  </a:lnTo>
                  <a:lnTo>
                    <a:pt x="141097" y="0"/>
                  </a:lnTo>
                  <a:cubicBezTo>
                    <a:pt x="198755" y="0"/>
                    <a:pt x="245110" y="48641"/>
                    <a:pt x="245110" y="108077"/>
                  </a:cubicBezTo>
                  <a:lnTo>
                    <a:pt x="245110" y="950341"/>
                  </a:lnTo>
                  <a:lnTo>
                    <a:pt x="238760" y="950341"/>
                  </a:lnTo>
                  <a:lnTo>
                    <a:pt x="245110" y="950341"/>
                  </a:lnTo>
                  <a:cubicBezTo>
                    <a:pt x="245110" y="1009777"/>
                    <a:pt x="198755" y="1058418"/>
                    <a:pt x="141097" y="1058418"/>
                  </a:cubicBezTo>
                  <a:lnTo>
                    <a:pt x="141097" y="1052068"/>
                  </a:lnTo>
                  <a:lnTo>
                    <a:pt x="141097" y="1058418"/>
                  </a:lnTo>
                  <a:lnTo>
                    <a:pt x="104013" y="1058418"/>
                  </a:lnTo>
                  <a:lnTo>
                    <a:pt x="104013" y="1052068"/>
                  </a:lnTo>
                  <a:lnTo>
                    <a:pt x="104013" y="1058418"/>
                  </a:lnTo>
                  <a:cubicBezTo>
                    <a:pt x="46355" y="1058418"/>
                    <a:pt x="0" y="1009777"/>
                    <a:pt x="0" y="950341"/>
                  </a:cubicBezTo>
                  <a:lnTo>
                    <a:pt x="0" y="108077"/>
                  </a:lnTo>
                  <a:lnTo>
                    <a:pt x="6350" y="108077"/>
                  </a:lnTo>
                  <a:lnTo>
                    <a:pt x="0" y="108077"/>
                  </a:lnTo>
                  <a:moveTo>
                    <a:pt x="12700" y="108077"/>
                  </a:moveTo>
                  <a:lnTo>
                    <a:pt x="12700" y="950341"/>
                  </a:lnTo>
                  <a:lnTo>
                    <a:pt x="6350" y="950341"/>
                  </a:lnTo>
                  <a:lnTo>
                    <a:pt x="12700" y="950341"/>
                  </a:lnTo>
                  <a:cubicBezTo>
                    <a:pt x="12700" y="1003300"/>
                    <a:pt x="53848" y="1045718"/>
                    <a:pt x="104013" y="1045718"/>
                  </a:cubicBezTo>
                  <a:lnTo>
                    <a:pt x="141097" y="1045718"/>
                  </a:lnTo>
                  <a:cubicBezTo>
                    <a:pt x="191262" y="1045718"/>
                    <a:pt x="232410" y="1003300"/>
                    <a:pt x="232410" y="950341"/>
                  </a:cubicBezTo>
                  <a:lnTo>
                    <a:pt x="232410" y="108077"/>
                  </a:lnTo>
                  <a:lnTo>
                    <a:pt x="238760" y="108077"/>
                  </a:lnTo>
                  <a:lnTo>
                    <a:pt x="232410" y="108077"/>
                  </a:lnTo>
                  <a:cubicBezTo>
                    <a:pt x="232410" y="55118"/>
                    <a:pt x="191262" y="12700"/>
                    <a:pt x="141097" y="12700"/>
                  </a:cubicBezTo>
                  <a:lnTo>
                    <a:pt x="104013" y="12700"/>
                  </a:lnTo>
                  <a:lnTo>
                    <a:pt x="104013" y="6350"/>
                  </a:lnTo>
                  <a:lnTo>
                    <a:pt x="104013" y="12700"/>
                  </a:lnTo>
                  <a:cubicBezTo>
                    <a:pt x="53848" y="12700"/>
                    <a:pt x="12700" y="55118"/>
                    <a:pt x="12700" y="108077"/>
                  </a:cubicBezTo>
                  <a:close/>
                </a:path>
              </a:pathLst>
            </a:custGeom>
            <a:solidFill>
              <a:srgbClr val="DFB8BC"/>
            </a:solidFill>
          </p:spPr>
        </p:sp>
      </p:grpSp>
      <p:grpSp>
        <p:nvGrpSpPr>
          <p:cNvPr id="37" name="Group 37"/>
          <p:cNvGrpSpPr/>
          <p:nvPr/>
        </p:nvGrpSpPr>
        <p:grpSpPr>
          <a:xfrm>
            <a:off x="3593306" y="5740603"/>
            <a:ext cx="532362" cy="532362"/>
            <a:chOff x="0" y="0"/>
            <a:chExt cx="709816" cy="709816"/>
          </a:xfrm>
        </p:grpSpPr>
        <p:sp>
          <p:nvSpPr>
            <p:cNvPr id="38" name="Freeform 38"/>
            <p:cNvSpPr/>
            <p:nvPr/>
          </p:nvSpPr>
          <p:spPr>
            <a:xfrm>
              <a:off x="6350" y="6350"/>
              <a:ext cx="697103" cy="697103"/>
            </a:xfrm>
            <a:custGeom>
              <a:avLst/>
              <a:gdLst/>
              <a:ahLst/>
              <a:cxnLst/>
              <a:rect l="l" t="t" r="r" b="b"/>
              <a:pathLst>
                <a:path w="697103" h="697103">
                  <a:moveTo>
                    <a:pt x="0" y="348615"/>
                  </a:moveTo>
                  <a:cubicBezTo>
                    <a:pt x="0" y="156083"/>
                    <a:pt x="156083" y="0"/>
                    <a:pt x="348615" y="0"/>
                  </a:cubicBezTo>
                  <a:cubicBezTo>
                    <a:pt x="541147" y="0"/>
                    <a:pt x="697103" y="156083"/>
                    <a:pt x="697103" y="348615"/>
                  </a:cubicBezTo>
                  <a:cubicBezTo>
                    <a:pt x="697103" y="541147"/>
                    <a:pt x="541020" y="697103"/>
                    <a:pt x="348615" y="697103"/>
                  </a:cubicBezTo>
                  <a:cubicBezTo>
                    <a:pt x="156210" y="697103"/>
                    <a:pt x="0" y="541020"/>
                    <a:pt x="0" y="348615"/>
                  </a:cubicBezTo>
                  <a:close/>
                </a:path>
              </a:pathLst>
            </a:custGeom>
            <a:solidFill>
              <a:srgbClr val="F9D2D6"/>
            </a:solidFill>
          </p:spPr>
        </p:sp>
        <p:sp>
          <p:nvSpPr>
            <p:cNvPr id="39" name="Freeform 39"/>
            <p:cNvSpPr/>
            <p:nvPr/>
          </p:nvSpPr>
          <p:spPr>
            <a:xfrm>
              <a:off x="0" y="0"/>
              <a:ext cx="709803" cy="709930"/>
            </a:xfrm>
            <a:custGeom>
              <a:avLst/>
              <a:gdLst/>
              <a:ahLst/>
              <a:cxnLst/>
              <a:rect l="l" t="t" r="r" b="b"/>
              <a:pathLst>
                <a:path w="709803" h="709930">
                  <a:moveTo>
                    <a:pt x="0" y="354965"/>
                  </a:moveTo>
                  <a:cubicBezTo>
                    <a:pt x="0" y="158877"/>
                    <a:pt x="158877" y="0"/>
                    <a:pt x="354965" y="0"/>
                  </a:cubicBezTo>
                  <a:cubicBezTo>
                    <a:pt x="356870" y="0"/>
                    <a:pt x="358775" y="889"/>
                    <a:pt x="359918" y="2413"/>
                  </a:cubicBezTo>
                  <a:lnTo>
                    <a:pt x="354965" y="6350"/>
                  </a:lnTo>
                  <a:lnTo>
                    <a:pt x="354965" y="0"/>
                  </a:lnTo>
                  <a:lnTo>
                    <a:pt x="354965" y="6350"/>
                  </a:lnTo>
                  <a:lnTo>
                    <a:pt x="354965" y="0"/>
                  </a:lnTo>
                  <a:cubicBezTo>
                    <a:pt x="550926" y="0"/>
                    <a:pt x="709803" y="158877"/>
                    <a:pt x="709803" y="354965"/>
                  </a:cubicBezTo>
                  <a:cubicBezTo>
                    <a:pt x="709803" y="357378"/>
                    <a:pt x="708406" y="359537"/>
                    <a:pt x="706247" y="360680"/>
                  </a:cubicBezTo>
                  <a:lnTo>
                    <a:pt x="703453" y="354965"/>
                  </a:lnTo>
                  <a:lnTo>
                    <a:pt x="709803" y="354965"/>
                  </a:lnTo>
                  <a:cubicBezTo>
                    <a:pt x="709803" y="550926"/>
                    <a:pt x="550926" y="709930"/>
                    <a:pt x="354838" y="709930"/>
                  </a:cubicBezTo>
                  <a:lnTo>
                    <a:pt x="354838" y="703580"/>
                  </a:lnTo>
                  <a:lnTo>
                    <a:pt x="354838" y="709930"/>
                  </a:lnTo>
                  <a:cubicBezTo>
                    <a:pt x="158877" y="709803"/>
                    <a:pt x="0" y="550926"/>
                    <a:pt x="0" y="354965"/>
                  </a:cubicBezTo>
                  <a:lnTo>
                    <a:pt x="6350" y="354965"/>
                  </a:lnTo>
                  <a:lnTo>
                    <a:pt x="0" y="354965"/>
                  </a:lnTo>
                  <a:moveTo>
                    <a:pt x="12700" y="354965"/>
                  </a:moveTo>
                  <a:lnTo>
                    <a:pt x="6350" y="354965"/>
                  </a:lnTo>
                  <a:lnTo>
                    <a:pt x="12700" y="354965"/>
                  </a:lnTo>
                  <a:cubicBezTo>
                    <a:pt x="12700" y="543941"/>
                    <a:pt x="165862" y="697103"/>
                    <a:pt x="354965" y="697103"/>
                  </a:cubicBezTo>
                  <a:cubicBezTo>
                    <a:pt x="544068" y="697103"/>
                    <a:pt x="697103" y="543941"/>
                    <a:pt x="697103" y="354965"/>
                  </a:cubicBezTo>
                  <a:cubicBezTo>
                    <a:pt x="697103" y="352552"/>
                    <a:pt x="698500" y="350393"/>
                    <a:pt x="700659" y="349250"/>
                  </a:cubicBezTo>
                  <a:lnTo>
                    <a:pt x="703453" y="354965"/>
                  </a:lnTo>
                  <a:lnTo>
                    <a:pt x="697103" y="354965"/>
                  </a:lnTo>
                  <a:cubicBezTo>
                    <a:pt x="697103" y="165862"/>
                    <a:pt x="543941" y="12700"/>
                    <a:pt x="354965" y="12700"/>
                  </a:cubicBezTo>
                  <a:cubicBezTo>
                    <a:pt x="353060" y="12700"/>
                    <a:pt x="351155" y="11811"/>
                    <a:pt x="350012" y="10287"/>
                  </a:cubicBezTo>
                  <a:lnTo>
                    <a:pt x="354965" y="6350"/>
                  </a:lnTo>
                  <a:lnTo>
                    <a:pt x="354965" y="12700"/>
                  </a:lnTo>
                  <a:cubicBezTo>
                    <a:pt x="165862" y="12700"/>
                    <a:pt x="12700" y="165862"/>
                    <a:pt x="12700" y="354965"/>
                  </a:cubicBezTo>
                  <a:close/>
                </a:path>
              </a:pathLst>
            </a:custGeom>
            <a:solidFill>
              <a:srgbClr val="DFB8BC"/>
            </a:solidFill>
          </p:spPr>
        </p:sp>
      </p:grpSp>
      <p:sp>
        <p:nvSpPr>
          <p:cNvPr id="40" name="Freeform 40" descr="preencoded.png"/>
          <p:cNvSpPr/>
          <p:nvPr/>
        </p:nvSpPr>
        <p:spPr>
          <a:xfrm>
            <a:off x="3728742" y="5876182"/>
            <a:ext cx="261347" cy="261347"/>
          </a:xfrm>
          <a:custGeom>
            <a:avLst/>
            <a:gdLst/>
            <a:ahLst/>
            <a:cxnLst/>
            <a:rect l="l" t="t" r="r" b="b"/>
            <a:pathLst>
              <a:path w="261347" h="261347">
                <a:moveTo>
                  <a:pt x="0" y="0"/>
                </a:moveTo>
                <a:lnTo>
                  <a:pt x="261347" y="0"/>
                </a:lnTo>
                <a:lnTo>
                  <a:pt x="261347" y="261347"/>
                </a:lnTo>
                <a:lnTo>
                  <a:pt x="0" y="26134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41" name="TextBox 41"/>
          <p:cNvSpPr txBox="1"/>
          <p:nvPr/>
        </p:nvSpPr>
        <p:spPr>
          <a:xfrm>
            <a:off x="4232967" y="5734498"/>
            <a:ext cx="2739180" cy="324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49"/>
              </a:lnSpc>
            </a:pPr>
            <a:r>
              <a:rPr lang="en-US" sz="1750" b="1">
                <a:solidFill>
                  <a:srgbClr val="3B3535"/>
                </a:solidFill>
                <a:latin typeface="Arimo Bold"/>
                <a:ea typeface="Arimo Bold"/>
                <a:cs typeface="Arimo Bold"/>
                <a:sym typeface="Arimo Bold"/>
              </a:rPr>
              <a:t>Module 4: Data Storage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4232967" y="6088409"/>
            <a:ext cx="11241138" cy="2671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750"/>
              </a:lnSpc>
            </a:pPr>
            <a:r>
              <a:rPr lang="en-US" sz="1312">
                <a:solidFill>
                  <a:srgbClr val="3B3535"/>
                </a:solidFill>
                <a:latin typeface="Arimo"/>
                <a:ea typeface="Arimo"/>
                <a:cs typeface="Arimo"/>
                <a:sym typeface="Arimo"/>
              </a:rPr>
              <a:t>Configure PostgreSQL schemas for analytical queries and HDFS for raw data archival with appropriate partitioning</a:t>
            </a:r>
          </a:p>
        </p:txBody>
      </p:sp>
      <p:grpSp>
        <p:nvGrpSpPr>
          <p:cNvPr id="43" name="Group 43"/>
          <p:cNvGrpSpPr/>
          <p:nvPr/>
        </p:nvGrpSpPr>
        <p:grpSpPr>
          <a:xfrm>
            <a:off x="3506095" y="7012781"/>
            <a:ext cx="183804" cy="793852"/>
            <a:chOff x="0" y="0"/>
            <a:chExt cx="245072" cy="1058469"/>
          </a:xfrm>
        </p:grpSpPr>
        <p:sp>
          <p:nvSpPr>
            <p:cNvPr id="44" name="Freeform 44"/>
            <p:cNvSpPr/>
            <p:nvPr/>
          </p:nvSpPr>
          <p:spPr>
            <a:xfrm>
              <a:off x="6350" y="6350"/>
              <a:ext cx="232410" cy="1045718"/>
            </a:xfrm>
            <a:custGeom>
              <a:avLst/>
              <a:gdLst/>
              <a:ahLst/>
              <a:cxnLst/>
              <a:rect l="l" t="t" r="r" b="b"/>
              <a:pathLst>
                <a:path w="232410" h="1045718">
                  <a:moveTo>
                    <a:pt x="0" y="101727"/>
                  </a:moveTo>
                  <a:cubicBezTo>
                    <a:pt x="0" y="45593"/>
                    <a:pt x="43688" y="0"/>
                    <a:pt x="97663" y="0"/>
                  </a:cubicBezTo>
                  <a:lnTo>
                    <a:pt x="134747" y="0"/>
                  </a:lnTo>
                  <a:cubicBezTo>
                    <a:pt x="188595" y="0"/>
                    <a:pt x="232410" y="45593"/>
                    <a:pt x="232410" y="101727"/>
                  </a:cubicBezTo>
                  <a:lnTo>
                    <a:pt x="232410" y="943991"/>
                  </a:lnTo>
                  <a:cubicBezTo>
                    <a:pt x="232410" y="1000125"/>
                    <a:pt x="188722" y="1045718"/>
                    <a:pt x="134747" y="1045718"/>
                  </a:cubicBezTo>
                  <a:lnTo>
                    <a:pt x="97663" y="1045718"/>
                  </a:lnTo>
                  <a:cubicBezTo>
                    <a:pt x="43688" y="1045718"/>
                    <a:pt x="0" y="1000252"/>
                    <a:pt x="0" y="943991"/>
                  </a:cubicBezTo>
                  <a:close/>
                </a:path>
              </a:pathLst>
            </a:custGeom>
            <a:solidFill>
              <a:srgbClr val="F9D2D6"/>
            </a:solidFill>
          </p:spPr>
        </p:sp>
        <p:sp>
          <p:nvSpPr>
            <p:cNvPr id="45" name="Freeform 45"/>
            <p:cNvSpPr/>
            <p:nvPr/>
          </p:nvSpPr>
          <p:spPr>
            <a:xfrm>
              <a:off x="0" y="0"/>
              <a:ext cx="245110" cy="1058418"/>
            </a:xfrm>
            <a:custGeom>
              <a:avLst/>
              <a:gdLst/>
              <a:ahLst/>
              <a:cxnLst/>
              <a:rect l="l" t="t" r="r" b="b"/>
              <a:pathLst>
                <a:path w="245110" h="1058418">
                  <a:moveTo>
                    <a:pt x="0" y="108077"/>
                  </a:moveTo>
                  <a:cubicBezTo>
                    <a:pt x="0" y="48641"/>
                    <a:pt x="46355" y="0"/>
                    <a:pt x="104013" y="0"/>
                  </a:cubicBezTo>
                  <a:lnTo>
                    <a:pt x="141097" y="0"/>
                  </a:lnTo>
                  <a:lnTo>
                    <a:pt x="141097" y="6350"/>
                  </a:lnTo>
                  <a:lnTo>
                    <a:pt x="141097" y="0"/>
                  </a:lnTo>
                  <a:cubicBezTo>
                    <a:pt x="198755" y="0"/>
                    <a:pt x="245110" y="48641"/>
                    <a:pt x="245110" y="108077"/>
                  </a:cubicBezTo>
                  <a:lnTo>
                    <a:pt x="245110" y="950341"/>
                  </a:lnTo>
                  <a:lnTo>
                    <a:pt x="238760" y="950341"/>
                  </a:lnTo>
                  <a:lnTo>
                    <a:pt x="245110" y="950341"/>
                  </a:lnTo>
                  <a:cubicBezTo>
                    <a:pt x="245110" y="1009777"/>
                    <a:pt x="198755" y="1058418"/>
                    <a:pt x="141097" y="1058418"/>
                  </a:cubicBezTo>
                  <a:lnTo>
                    <a:pt x="141097" y="1052068"/>
                  </a:lnTo>
                  <a:lnTo>
                    <a:pt x="141097" y="1058418"/>
                  </a:lnTo>
                  <a:lnTo>
                    <a:pt x="104013" y="1058418"/>
                  </a:lnTo>
                  <a:lnTo>
                    <a:pt x="104013" y="1052068"/>
                  </a:lnTo>
                  <a:lnTo>
                    <a:pt x="104013" y="1058418"/>
                  </a:lnTo>
                  <a:cubicBezTo>
                    <a:pt x="46355" y="1058418"/>
                    <a:pt x="0" y="1009777"/>
                    <a:pt x="0" y="950341"/>
                  </a:cubicBezTo>
                  <a:lnTo>
                    <a:pt x="0" y="108077"/>
                  </a:lnTo>
                  <a:lnTo>
                    <a:pt x="6350" y="108077"/>
                  </a:lnTo>
                  <a:lnTo>
                    <a:pt x="0" y="108077"/>
                  </a:lnTo>
                  <a:moveTo>
                    <a:pt x="12700" y="108077"/>
                  </a:moveTo>
                  <a:lnTo>
                    <a:pt x="12700" y="950341"/>
                  </a:lnTo>
                  <a:lnTo>
                    <a:pt x="6350" y="950341"/>
                  </a:lnTo>
                  <a:lnTo>
                    <a:pt x="12700" y="950341"/>
                  </a:lnTo>
                  <a:cubicBezTo>
                    <a:pt x="12700" y="1003300"/>
                    <a:pt x="53848" y="1045718"/>
                    <a:pt x="104013" y="1045718"/>
                  </a:cubicBezTo>
                  <a:lnTo>
                    <a:pt x="141097" y="1045718"/>
                  </a:lnTo>
                  <a:cubicBezTo>
                    <a:pt x="191262" y="1045718"/>
                    <a:pt x="232410" y="1003300"/>
                    <a:pt x="232410" y="950341"/>
                  </a:cubicBezTo>
                  <a:lnTo>
                    <a:pt x="232410" y="108077"/>
                  </a:lnTo>
                  <a:lnTo>
                    <a:pt x="238760" y="108077"/>
                  </a:lnTo>
                  <a:lnTo>
                    <a:pt x="232410" y="108077"/>
                  </a:lnTo>
                  <a:cubicBezTo>
                    <a:pt x="232410" y="55118"/>
                    <a:pt x="191262" y="12700"/>
                    <a:pt x="141097" y="12700"/>
                  </a:cubicBezTo>
                  <a:lnTo>
                    <a:pt x="104013" y="12700"/>
                  </a:lnTo>
                  <a:lnTo>
                    <a:pt x="104013" y="6350"/>
                  </a:lnTo>
                  <a:lnTo>
                    <a:pt x="104013" y="12700"/>
                  </a:lnTo>
                  <a:cubicBezTo>
                    <a:pt x="53848" y="12700"/>
                    <a:pt x="12700" y="55118"/>
                    <a:pt x="12700" y="108077"/>
                  </a:cubicBezTo>
                  <a:close/>
                </a:path>
              </a:pathLst>
            </a:custGeom>
            <a:solidFill>
              <a:srgbClr val="DFB8BC"/>
            </a:solidFill>
          </p:spPr>
        </p:sp>
      </p:grpSp>
      <p:grpSp>
        <p:nvGrpSpPr>
          <p:cNvPr id="46" name="Group 46"/>
          <p:cNvGrpSpPr/>
          <p:nvPr/>
        </p:nvGrpSpPr>
        <p:grpSpPr>
          <a:xfrm>
            <a:off x="3331816" y="6898481"/>
            <a:ext cx="532362" cy="532362"/>
            <a:chOff x="0" y="0"/>
            <a:chExt cx="709816" cy="709816"/>
          </a:xfrm>
        </p:grpSpPr>
        <p:sp>
          <p:nvSpPr>
            <p:cNvPr id="47" name="Freeform 47"/>
            <p:cNvSpPr/>
            <p:nvPr/>
          </p:nvSpPr>
          <p:spPr>
            <a:xfrm>
              <a:off x="6350" y="6350"/>
              <a:ext cx="697103" cy="697103"/>
            </a:xfrm>
            <a:custGeom>
              <a:avLst/>
              <a:gdLst/>
              <a:ahLst/>
              <a:cxnLst/>
              <a:rect l="l" t="t" r="r" b="b"/>
              <a:pathLst>
                <a:path w="697103" h="697103">
                  <a:moveTo>
                    <a:pt x="0" y="348615"/>
                  </a:moveTo>
                  <a:cubicBezTo>
                    <a:pt x="0" y="156083"/>
                    <a:pt x="156083" y="0"/>
                    <a:pt x="348615" y="0"/>
                  </a:cubicBezTo>
                  <a:cubicBezTo>
                    <a:pt x="541147" y="0"/>
                    <a:pt x="697103" y="156083"/>
                    <a:pt x="697103" y="348615"/>
                  </a:cubicBezTo>
                  <a:cubicBezTo>
                    <a:pt x="697103" y="541147"/>
                    <a:pt x="541020" y="697103"/>
                    <a:pt x="348615" y="697103"/>
                  </a:cubicBezTo>
                  <a:cubicBezTo>
                    <a:pt x="156210" y="697103"/>
                    <a:pt x="0" y="541020"/>
                    <a:pt x="0" y="348615"/>
                  </a:cubicBezTo>
                  <a:close/>
                </a:path>
              </a:pathLst>
            </a:custGeom>
            <a:solidFill>
              <a:srgbClr val="F9D2D6"/>
            </a:solidFill>
          </p:spPr>
        </p:sp>
        <p:sp>
          <p:nvSpPr>
            <p:cNvPr id="48" name="Freeform 48"/>
            <p:cNvSpPr/>
            <p:nvPr/>
          </p:nvSpPr>
          <p:spPr>
            <a:xfrm>
              <a:off x="0" y="0"/>
              <a:ext cx="709803" cy="709930"/>
            </a:xfrm>
            <a:custGeom>
              <a:avLst/>
              <a:gdLst/>
              <a:ahLst/>
              <a:cxnLst/>
              <a:rect l="l" t="t" r="r" b="b"/>
              <a:pathLst>
                <a:path w="709803" h="709930">
                  <a:moveTo>
                    <a:pt x="0" y="354965"/>
                  </a:moveTo>
                  <a:cubicBezTo>
                    <a:pt x="0" y="158877"/>
                    <a:pt x="158877" y="0"/>
                    <a:pt x="354965" y="0"/>
                  </a:cubicBezTo>
                  <a:cubicBezTo>
                    <a:pt x="356870" y="0"/>
                    <a:pt x="358775" y="889"/>
                    <a:pt x="359918" y="2413"/>
                  </a:cubicBezTo>
                  <a:lnTo>
                    <a:pt x="354965" y="6350"/>
                  </a:lnTo>
                  <a:lnTo>
                    <a:pt x="354965" y="0"/>
                  </a:lnTo>
                  <a:lnTo>
                    <a:pt x="354965" y="6350"/>
                  </a:lnTo>
                  <a:lnTo>
                    <a:pt x="354965" y="0"/>
                  </a:lnTo>
                  <a:cubicBezTo>
                    <a:pt x="550926" y="0"/>
                    <a:pt x="709803" y="158877"/>
                    <a:pt x="709803" y="354965"/>
                  </a:cubicBezTo>
                  <a:cubicBezTo>
                    <a:pt x="709803" y="357378"/>
                    <a:pt x="708406" y="359537"/>
                    <a:pt x="706247" y="360680"/>
                  </a:cubicBezTo>
                  <a:lnTo>
                    <a:pt x="703453" y="354965"/>
                  </a:lnTo>
                  <a:lnTo>
                    <a:pt x="709803" y="354965"/>
                  </a:lnTo>
                  <a:cubicBezTo>
                    <a:pt x="709803" y="550926"/>
                    <a:pt x="550926" y="709930"/>
                    <a:pt x="354838" y="709930"/>
                  </a:cubicBezTo>
                  <a:lnTo>
                    <a:pt x="354838" y="703580"/>
                  </a:lnTo>
                  <a:lnTo>
                    <a:pt x="354838" y="709930"/>
                  </a:lnTo>
                  <a:cubicBezTo>
                    <a:pt x="158877" y="709803"/>
                    <a:pt x="0" y="550926"/>
                    <a:pt x="0" y="354965"/>
                  </a:cubicBezTo>
                  <a:lnTo>
                    <a:pt x="6350" y="354965"/>
                  </a:lnTo>
                  <a:lnTo>
                    <a:pt x="0" y="354965"/>
                  </a:lnTo>
                  <a:moveTo>
                    <a:pt x="12700" y="354965"/>
                  </a:moveTo>
                  <a:lnTo>
                    <a:pt x="6350" y="354965"/>
                  </a:lnTo>
                  <a:lnTo>
                    <a:pt x="12700" y="354965"/>
                  </a:lnTo>
                  <a:cubicBezTo>
                    <a:pt x="12700" y="543941"/>
                    <a:pt x="165862" y="697103"/>
                    <a:pt x="354965" y="697103"/>
                  </a:cubicBezTo>
                  <a:cubicBezTo>
                    <a:pt x="544068" y="697103"/>
                    <a:pt x="697103" y="543941"/>
                    <a:pt x="697103" y="354965"/>
                  </a:cubicBezTo>
                  <a:cubicBezTo>
                    <a:pt x="697103" y="352552"/>
                    <a:pt x="698500" y="350393"/>
                    <a:pt x="700659" y="349250"/>
                  </a:cubicBezTo>
                  <a:lnTo>
                    <a:pt x="703453" y="354965"/>
                  </a:lnTo>
                  <a:lnTo>
                    <a:pt x="697103" y="354965"/>
                  </a:lnTo>
                  <a:cubicBezTo>
                    <a:pt x="697103" y="165862"/>
                    <a:pt x="543941" y="12700"/>
                    <a:pt x="354965" y="12700"/>
                  </a:cubicBezTo>
                  <a:cubicBezTo>
                    <a:pt x="353060" y="12700"/>
                    <a:pt x="351155" y="11811"/>
                    <a:pt x="350012" y="10287"/>
                  </a:cubicBezTo>
                  <a:lnTo>
                    <a:pt x="354965" y="6350"/>
                  </a:lnTo>
                  <a:lnTo>
                    <a:pt x="354965" y="12700"/>
                  </a:lnTo>
                  <a:cubicBezTo>
                    <a:pt x="165862" y="12700"/>
                    <a:pt x="12700" y="165862"/>
                    <a:pt x="12700" y="354965"/>
                  </a:cubicBezTo>
                  <a:close/>
                </a:path>
              </a:pathLst>
            </a:custGeom>
            <a:solidFill>
              <a:srgbClr val="DFB8BC"/>
            </a:solidFill>
          </p:spPr>
        </p:sp>
      </p:grpSp>
      <p:sp>
        <p:nvSpPr>
          <p:cNvPr id="49" name="Freeform 49" descr="preencoded.png"/>
          <p:cNvSpPr/>
          <p:nvPr/>
        </p:nvSpPr>
        <p:spPr>
          <a:xfrm>
            <a:off x="3467252" y="7034060"/>
            <a:ext cx="261347" cy="261347"/>
          </a:xfrm>
          <a:custGeom>
            <a:avLst/>
            <a:gdLst/>
            <a:ahLst/>
            <a:cxnLst/>
            <a:rect l="l" t="t" r="r" b="b"/>
            <a:pathLst>
              <a:path w="261347" h="261347">
                <a:moveTo>
                  <a:pt x="0" y="0"/>
                </a:moveTo>
                <a:lnTo>
                  <a:pt x="261347" y="0"/>
                </a:lnTo>
                <a:lnTo>
                  <a:pt x="261347" y="261347"/>
                </a:lnTo>
                <a:lnTo>
                  <a:pt x="0" y="26134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-5357" r="-5353"/>
            </a:stretch>
          </a:blipFill>
        </p:spPr>
      </p:sp>
      <p:sp>
        <p:nvSpPr>
          <p:cNvPr id="50" name="TextBox 50"/>
          <p:cNvSpPr txBox="1"/>
          <p:nvPr/>
        </p:nvSpPr>
        <p:spPr>
          <a:xfrm>
            <a:off x="3971477" y="6892376"/>
            <a:ext cx="2776090" cy="324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49"/>
              </a:lnSpc>
            </a:pPr>
            <a:r>
              <a:rPr lang="en-US" sz="1750" b="1">
                <a:solidFill>
                  <a:srgbClr val="3B3535"/>
                </a:solidFill>
                <a:latin typeface="Arimo Bold"/>
                <a:ea typeface="Arimo Bold"/>
                <a:cs typeface="Arimo Bold"/>
                <a:sym typeface="Arimo Bold"/>
              </a:rPr>
              <a:t>Module 5: BI Dashboard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3971477" y="7246296"/>
            <a:ext cx="11502628" cy="2671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750"/>
              </a:lnSpc>
            </a:pPr>
            <a:r>
              <a:rPr lang="en-US" sz="1312">
                <a:solidFill>
                  <a:srgbClr val="3B3535"/>
                </a:solidFill>
                <a:latin typeface="Arimo"/>
                <a:ea typeface="Arimo"/>
                <a:cs typeface="Arimo"/>
                <a:sym typeface="Arimo"/>
              </a:rPr>
              <a:t>Design interactive dashboards with configurable visualizations, drill-down capabilities, and scheduled report generation</a:t>
            </a:r>
          </a:p>
        </p:txBody>
      </p:sp>
      <p:grpSp>
        <p:nvGrpSpPr>
          <p:cNvPr id="52" name="Group 52"/>
          <p:cNvGrpSpPr/>
          <p:nvPr/>
        </p:nvGrpSpPr>
        <p:grpSpPr>
          <a:xfrm>
            <a:off x="3244606" y="8170659"/>
            <a:ext cx="183804" cy="793852"/>
            <a:chOff x="0" y="0"/>
            <a:chExt cx="245072" cy="1058469"/>
          </a:xfrm>
        </p:grpSpPr>
        <p:sp>
          <p:nvSpPr>
            <p:cNvPr id="53" name="Freeform 53"/>
            <p:cNvSpPr/>
            <p:nvPr/>
          </p:nvSpPr>
          <p:spPr>
            <a:xfrm>
              <a:off x="6350" y="6350"/>
              <a:ext cx="232410" cy="1045718"/>
            </a:xfrm>
            <a:custGeom>
              <a:avLst/>
              <a:gdLst/>
              <a:ahLst/>
              <a:cxnLst/>
              <a:rect l="l" t="t" r="r" b="b"/>
              <a:pathLst>
                <a:path w="232410" h="1045718">
                  <a:moveTo>
                    <a:pt x="0" y="101727"/>
                  </a:moveTo>
                  <a:cubicBezTo>
                    <a:pt x="0" y="45593"/>
                    <a:pt x="43688" y="0"/>
                    <a:pt x="97663" y="0"/>
                  </a:cubicBezTo>
                  <a:lnTo>
                    <a:pt x="134747" y="0"/>
                  </a:lnTo>
                  <a:cubicBezTo>
                    <a:pt x="188595" y="0"/>
                    <a:pt x="232410" y="45593"/>
                    <a:pt x="232410" y="101727"/>
                  </a:cubicBezTo>
                  <a:lnTo>
                    <a:pt x="232410" y="943991"/>
                  </a:lnTo>
                  <a:cubicBezTo>
                    <a:pt x="232410" y="1000125"/>
                    <a:pt x="188722" y="1045718"/>
                    <a:pt x="134747" y="1045718"/>
                  </a:cubicBezTo>
                  <a:lnTo>
                    <a:pt x="97663" y="1045718"/>
                  </a:lnTo>
                  <a:cubicBezTo>
                    <a:pt x="43688" y="1045718"/>
                    <a:pt x="0" y="1000252"/>
                    <a:pt x="0" y="943991"/>
                  </a:cubicBezTo>
                  <a:close/>
                </a:path>
              </a:pathLst>
            </a:custGeom>
            <a:solidFill>
              <a:srgbClr val="F9D2D6"/>
            </a:solidFill>
          </p:spPr>
        </p:sp>
        <p:sp>
          <p:nvSpPr>
            <p:cNvPr id="54" name="Freeform 54"/>
            <p:cNvSpPr/>
            <p:nvPr/>
          </p:nvSpPr>
          <p:spPr>
            <a:xfrm>
              <a:off x="0" y="0"/>
              <a:ext cx="245110" cy="1058418"/>
            </a:xfrm>
            <a:custGeom>
              <a:avLst/>
              <a:gdLst/>
              <a:ahLst/>
              <a:cxnLst/>
              <a:rect l="l" t="t" r="r" b="b"/>
              <a:pathLst>
                <a:path w="245110" h="1058418">
                  <a:moveTo>
                    <a:pt x="0" y="108077"/>
                  </a:moveTo>
                  <a:cubicBezTo>
                    <a:pt x="0" y="48641"/>
                    <a:pt x="46355" y="0"/>
                    <a:pt x="104013" y="0"/>
                  </a:cubicBezTo>
                  <a:lnTo>
                    <a:pt x="141097" y="0"/>
                  </a:lnTo>
                  <a:lnTo>
                    <a:pt x="141097" y="6350"/>
                  </a:lnTo>
                  <a:lnTo>
                    <a:pt x="141097" y="0"/>
                  </a:lnTo>
                  <a:cubicBezTo>
                    <a:pt x="198755" y="0"/>
                    <a:pt x="245110" y="48641"/>
                    <a:pt x="245110" y="108077"/>
                  </a:cubicBezTo>
                  <a:lnTo>
                    <a:pt x="245110" y="950341"/>
                  </a:lnTo>
                  <a:lnTo>
                    <a:pt x="238760" y="950341"/>
                  </a:lnTo>
                  <a:lnTo>
                    <a:pt x="245110" y="950341"/>
                  </a:lnTo>
                  <a:cubicBezTo>
                    <a:pt x="245110" y="1009777"/>
                    <a:pt x="198755" y="1058418"/>
                    <a:pt x="141097" y="1058418"/>
                  </a:cubicBezTo>
                  <a:lnTo>
                    <a:pt x="141097" y="1052068"/>
                  </a:lnTo>
                  <a:lnTo>
                    <a:pt x="141097" y="1058418"/>
                  </a:lnTo>
                  <a:lnTo>
                    <a:pt x="104013" y="1058418"/>
                  </a:lnTo>
                  <a:lnTo>
                    <a:pt x="104013" y="1052068"/>
                  </a:lnTo>
                  <a:lnTo>
                    <a:pt x="104013" y="1058418"/>
                  </a:lnTo>
                  <a:cubicBezTo>
                    <a:pt x="46355" y="1058418"/>
                    <a:pt x="0" y="1009777"/>
                    <a:pt x="0" y="950341"/>
                  </a:cubicBezTo>
                  <a:lnTo>
                    <a:pt x="0" y="108077"/>
                  </a:lnTo>
                  <a:lnTo>
                    <a:pt x="6350" y="108077"/>
                  </a:lnTo>
                  <a:lnTo>
                    <a:pt x="0" y="108077"/>
                  </a:lnTo>
                  <a:moveTo>
                    <a:pt x="12700" y="108077"/>
                  </a:moveTo>
                  <a:lnTo>
                    <a:pt x="12700" y="950341"/>
                  </a:lnTo>
                  <a:lnTo>
                    <a:pt x="6350" y="950341"/>
                  </a:lnTo>
                  <a:lnTo>
                    <a:pt x="12700" y="950341"/>
                  </a:lnTo>
                  <a:cubicBezTo>
                    <a:pt x="12700" y="1003300"/>
                    <a:pt x="53848" y="1045718"/>
                    <a:pt x="104013" y="1045718"/>
                  </a:cubicBezTo>
                  <a:lnTo>
                    <a:pt x="141097" y="1045718"/>
                  </a:lnTo>
                  <a:cubicBezTo>
                    <a:pt x="191262" y="1045718"/>
                    <a:pt x="232410" y="1003300"/>
                    <a:pt x="232410" y="950341"/>
                  </a:cubicBezTo>
                  <a:lnTo>
                    <a:pt x="232410" y="108077"/>
                  </a:lnTo>
                  <a:lnTo>
                    <a:pt x="238760" y="108077"/>
                  </a:lnTo>
                  <a:lnTo>
                    <a:pt x="232410" y="108077"/>
                  </a:lnTo>
                  <a:cubicBezTo>
                    <a:pt x="232410" y="55118"/>
                    <a:pt x="191262" y="12700"/>
                    <a:pt x="141097" y="12700"/>
                  </a:cubicBezTo>
                  <a:lnTo>
                    <a:pt x="104013" y="12700"/>
                  </a:lnTo>
                  <a:lnTo>
                    <a:pt x="104013" y="6350"/>
                  </a:lnTo>
                  <a:lnTo>
                    <a:pt x="104013" y="12700"/>
                  </a:lnTo>
                  <a:cubicBezTo>
                    <a:pt x="53848" y="12700"/>
                    <a:pt x="12700" y="55118"/>
                    <a:pt x="12700" y="108077"/>
                  </a:cubicBezTo>
                  <a:close/>
                </a:path>
              </a:pathLst>
            </a:custGeom>
            <a:solidFill>
              <a:srgbClr val="DFB8BC"/>
            </a:solidFill>
          </p:spPr>
        </p:sp>
      </p:grpSp>
      <p:grpSp>
        <p:nvGrpSpPr>
          <p:cNvPr id="55" name="Group 55"/>
          <p:cNvGrpSpPr/>
          <p:nvPr/>
        </p:nvGrpSpPr>
        <p:grpSpPr>
          <a:xfrm>
            <a:off x="3070327" y="8056359"/>
            <a:ext cx="532362" cy="532362"/>
            <a:chOff x="0" y="0"/>
            <a:chExt cx="709816" cy="709816"/>
          </a:xfrm>
        </p:grpSpPr>
        <p:sp>
          <p:nvSpPr>
            <p:cNvPr id="56" name="Freeform 56"/>
            <p:cNvSpPr/>
            <p:nvPr/>
          </p:nvSpPr>
          <p:spPr>
            <a:xfrm>
              <a:off x="6350" y="6350"/>
              <a:ext cx="697103" cy="697103"/>
            </a:xfrm>
            <a:custGeom>
              <a:avLst/>
              <a:gdLst/>
              <a:ahLst/>
              <a:cxnLst/>
              <a:rect l="l" t="t" r="r" b="b"/>
              <a:pathLst>
                <a:path w="697103" h="697103">
                  <a:moveTo>
                    <a:pt x="0" y="348615"/>
                  </a:moveTo>
                  <a:cubicBezTo>
                    <a:pt x="0" y="156083"/>
                    <a:pt x="156083" y="0"/>
                    <a:pt x="348615" y="0"/>
                  </a:cubicBezTo>
                  <a:cubicBezTo>
                    <a:pt x="541147" y="0"/>
                    <a:pt x="697103" y="156083"/>
                    <a:pt x="697103" y="348615"/>
                  </a:cubicBezTo>
                  <a:cubicBezTo>
                    <a:pt x="697103" y="541147"/>
                    <a:pt x="541020" y="697103"/>
                    <a:pt x="348615" y="697103"/>
                  </a:cubicBezTo>
                  <a:cubicBezTo>
                    <a:pt x="156210" y="697103"/>
                    <a:pt x="0" y="541020"/>
                    <a:pt x="0" y="348615"/>
                  </a:cubicBezTo>
                  <a:close/>
                </a:path>
              </a:pathLst>
            </a:custGeom>
            <a:solidFill>
              <a:srgbClr val="F9D2D6"/>
            </a:solidFill>
          </p:spPr>
        </p:sp>
        <p:sp>
          <p:nvSpPr>
            <p:cNvPr id="57" name="Freeform 57"/>
            <p:cNvSpPr/>
            <p:nvPr/>
          </p:nvSpPr>
          <p:spPr>
            <a:xfrm>
              <a:off x="0" y="0"/>
              <a:ext cx="709803" cy="709930"/>
            </a:xfrm>
            <a:custGeom>
              <a:avLst/>
              <a:gdLst/>
              <a:ahLst/>
              <a:cxnLst/>
              <a:rect l="l" t="t" r="r" b="b"/>
              <a:pathLst>
                <a:path w="709803" h="709930">
                  <a:moveTo>
                    <a:pt x="0" y="354965"/>
                  </a:moveTo>
                  <a:cubicBezTo>
                    <a:pt x="0" y="158877"/>
                    <a:pt x="158877" y="0"/>
                    <a:pt x="354965" y="0"/>
                  </a:cubicBezTo>
                  <a:cubicBezTo>
                    <a:pt x="356870" y="0"/>
                    <a:pt x="358775" y="889"/>
                    <a:pt x="359918" y="2413"/>
                  </a:cubicBezTo>
                  <a:lnTo>
                    <a:pt x="354965" y="6350"/>
                  </a:lnTo>
                  <a:lnTo>
                    <a:pt x="354965" y="0"/>
                  </a:lnTo>
                  <a:lnTo>
                    <a:pt x="354965" y="6350"/>
                  </a:lnTo>
                  <a:lnTo>
                    <a:pt x="354965" y="0"/>
                  </a:lnTo>
                  <a:cubicBezTo>
                    <a:pt x="550926" y="0"/>
                    <a:pt x="709803" y="158877"/>
                    <a:pt x="709803" y="354965"/>
                  </a:cubicBezTo>
                  <a:cubicBezTo>
                    <a:pt x="709803" y="357378"/>
                    <a:pt x="708406" y="359537"/>
                    <a:pt x="706247" y="360680"/>
                  </a:cubicBezTo>
                  <a:lnTo>
                    <a:pt x="703453" y="354965"/>
                  </a:lnTo>
                  <a:lnTo>
                    <a:pt x="709803" y="354965"/>
                  </a:lnTo>
                  <a:cubicBezTo>
                    <a:pt x="709803" y="550926"/>
                    <a:pt x="550926" y="709930"/>
                    <a:pt x="354838" y="709930"/>
                  </a:cubicBezTo>
                  <a:lnTo>
                    <a:pt x="354838" y="703580"/>
                  </a:lnTo>
                  <a:lnTo>
                    <a:pt x="354838" y="709930"/>
                  </a:lnTo>
                  <a:cubicBezTo>
                    <a:pt x="158877" y="709803"/>
                    <a:pt x="0" y="550926"/>
                    <a:pt x="0" y="354965"/>
                  </a:cubicBezTo>
                  <a:lnTo>
                    <a:pt x="6350" y="354965"/>
                  </a:lnTo>
                  <a:lnTo>
                    <a:pt x="0" y="354965"/>
                  </a:lnTo>
                  <a:moveTo>
                    <a:pt x="12700" y="354965"/>
                  </a:moveTo>
                  <a:lnTo>
                    <a:pt x="6350" y="354965"/>
                  </a:lnTo>
                  <a:lnTo>
                    <a:pt x="12700" y="354965"/>
                  </a:lnTo>
                  <a:cubicBezTo>
                    <a:pt x="12700" y="543941"/>
                    <a:pt x="165862" y="697103"/>
                    <a:pt x="354965" y="697103"/>
                  </a:cubicBezTo>
                  <a:cubicBezTo>
                    <a:pt x="544068" y="697103"/>
                    <a:pt x="697103" y="543941"/>
                    <a:pt x="697103" y="354965"/>
                  </a:cubicBezTo>
                  <a:cubicBezTo>
                    <a:pt x="697103" y="352552"/>
                    <a:pt x="698500" y="350393"/>
                    <a:pt x="700659" y="349250"/>
                  </a:cubicBezTo>
                  <a:lnTo>
                    <a:pt x="703453" y="354965"/>
                  </a:lnTo>
                  <a:lnTo>
                    <a:pt x="697103" y="354965"/>
                  </a:lnTo>
                  <a:cubicBezTo>
                    <a:pt x="697103" y="165862"/>
                    <a:pt x="543941" y="12700"/>
                    <a:pt x="354965" y="12700"/>
                  </a:cubicBezTo>
                  <a:cubicBezTo>
                    <a:pt x="353060" y="12700"/>
                    <a:pt x="351155" y="11811"/>
                    <a:pt x="350012" y="10287"/>
                  </a:cubicBezTo>
                  <a:lnTo>
                    <a:pt x="354965" y="6350"/>
                  </a:lnTo>
                  <a:lnTo>
                    <a:pt x="354965" y="12700"/>
                  </a:lnTo>
                  <a:cubicBezTo>
                    <a:pt x="165862" y="12700"/>
                    <a:pt x="12700" y="165862"/>
                    <a:pt x="12700" y="354965"/>
                  </a:cubicBezTo>
                  <a:close/>
                </a:path>
              </a:pathLst>
            </a:custGeom>
            <a:solidFill>
              <a:srgbClr val="DFB8BC"/>
            </a:solidFill>
          </p:spPr>
        </p:sp>
      </p:grpSp>
      <p:sp>
        <p:nvSpPr>
          <p:cNvPr id="58" name="Freeform 58" descr="preencoded.png"/>
          <p:cNvSpPr/>
          <p:nvPr/>
        </p:nvSpPr>
        <p:spPr>
          <a:xfrm>
            <a:off x="3205753" y="8191948"/>
            <a:ext cx="261347" cy="261347"/>
          </a:xfrm>
          <a:custGeom>
            <a:avLst/>
            <a:gdLst/>
            <a:ahLst/>
            <a:cxnLst/>
            <a:rect l="l" t="t" r="r" b="b"/>
            <a:pathLst>
              <a:path w="261347" h="261347">
                <a:moveTo>
                  <a:pt x="0" y="0"/>
                </a:moveTo>
                <a:lnTo>
                  <a:pt x="261347" y="0"/>
                </a:lnTo>
                <a:lnTo>
                  <a:pt x="261347" y="261347"/>
                </a:lnTo>
                <a:lnTo>
                  <a:pt x="0" y="261347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59" name="TextBox 59"/>
          <p:cNvSpPr txBox="1"/>
          <p:nvPr/>
        </p:nvSpPr>
        <p:spPr>
          <a:xfrm>
            <a:off x="3709988" y="8050263"/>
            <a:ext cx="2535136" cy="324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49"/>
              </a:lnSpc>
            </a:pPr>
            <a:r>
              <a:rPr lang="en-US" sz="1750" b="1">
                <a:solidFill>
                  <a:srgbClr val="3B3535"/>
                </a:solidFill>
                <a:latin typeface="Arimo Bold"/>
                <a:ea typeface="Arimo Bold"/>
                <a:cs typeface="Arimo Bold"/>
                <a:sym typeface="Arimo Bold"/>
              </a:rPr>
              <a:t>Module 6: Monitoring</a:t>
            </a:r>
          </a:p>
        </p:txBody>
      </p:sp>
      <p:sp>
        <p:nvSpPr>
          <p:cNvPr id="60" name="TextBox 60"/>
          <p:cNvSpPr txBox="1"/>
          <p:nvPr/>
        </p:nvSpPr>
        <p:spPr>
          <a:xfrm>
            <a:off x="3709988" y="8404174"/>
            <a:ext cx="11764118" cy="2671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750"/>
              </a:lnSpc>
            </a:pPr>
            <a:r>
              <a:rPr lang="en-US" sz="1312">
                <a:solidFill>
                  <a:srgbClr val="3B3535"/>
                </a:solidFill>
                <a:latin typeface="Arimo"/>
                <a:ea typeface="Arimo"/>
                <a:cs typeface="Arimo"/>
                <a:sym typeface="Arimo"/>
              </a:rPr>
              <a:t>Deploy logging infrastructure, performance monitoring, and alerting systems for production readiness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1578321" y="1274121"/>
            <a:ext cx="8733977" cy="7139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74"/>
              </a:lnSpc>
            </a:pPr>
            <a:r>
              <a:rPr lang="en-US" sz="4312" b="1">
                <a:solidFill>
                  <a:srgbClr val="1F1E1E"/>
                </a:solidFill>
                <a:latin typeface="Arimo Bold"/>
                <a:ea typeface="Arimo Bold"/>
                <a:cs typeface="Arimo Bold"/>
                <a:sym typeface="Arimo Bold"/>
              </a:rPr>
              <a:t>3-Month Timeline &amp; Milestones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578321" y="4561132"/>
            <a:ext cx="15131205" cy="28575"/>
            <a:chOff x="0" y="0"/>
            <a:chExt cx="20174941" cy="381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0174965" cy="38100"/>
            </a:xfrm>
            <a:custGeom>
              <a:avLst/>
              <a:gdLst/>
              <a:ahLst/>
              <a:cxnLst/>
              <a:rect l="l" t="t" r="r" b="b"/>
              <a:pathLst>
                <a:path w="20174965" h="38100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lnTo>
                    <a:pt x="20155915" y="0"/>
                  </a:lnTo>
                  <a:cubicBezTo>
                    <a:pt x="20166456" y="0"/>
                    <a:pt x="20174965" y="8509"/>
                    <a:pt x="20174965" y="19050"/>
                  </a:cubicBezTo>
                  <a:cubicBezTo>
                    <a:pt x="20174965" y="29591"/>
                    <a:pt x="20166456" y="38100"/>
                    <a:pt x="20155915" y="38100"/>
                  </a:cubicBezTo>
                  <a:lnTo>
                    <a:pt x="19050" y="38100"/>
                  </a:lnTo>
                  <a:cubicBezTo>
                    <a:pt x="8509" y="38100"/>
                    <a:pt x="0" y="29591"/>
                    <a:pt x="0" y="19050"/>
                  </a:cubicBezTo>
                  <a:close/>
                </a:path>
              </a:pathLst>
            </a:custGeom>
            <a:solidFill>
              <a:srgbClr val="DFB8BC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5296643" y="3936282"/>
            <a:ext cx="28575" cy="624926"/>
            <a:chOff x="0" y="0"/>
            <a:chExt cx="38100" cy="83323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8100" cy="833247"/>
            </a:xfrm>
            <a:custGeom>
              <a:avLst/>
              <a:gdLst/>
              <a:ahLst/>
              <a:cxnLst/>
              <a:rect l="l" t="t" r="r" b="b"/>
              <a:pathLst>
                <a:path w="38100" h="833247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cubicBezTo>
                    <a:pt x="29591" y="0"/>
                    <a:pt x="38100" y="8509"/>
                    <a:pt x="38100" y="19050"/>
                  </a:cubicBezTo>
                  <a:lnTo>
                    <a:pt x="38100" y="814197"/>
                  </a:lnTo>
                  <a:cubicBezTo>
                    <a:pt x="38100" y="824738"/>
                    <a:pt x="29591" y="833247"/>
                    <a:pt x="19050" y="833247"/>
                  </a:cubicBezTo>
                  <a:cubicBezTo>
                    <a:pt x="8509" y="833247"/>
                    <a:pt x="0" y="824738"/>
                    <a:pt x="0" y="814197"/>
                  </a:cubicBezTo>
                  <a:close/>
                </a:path>
              </a:pathLst>
            </a:custGeom>
            <a:solidFill>
              <a:srgbClr val="DFB8BC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5071910" y="4322045"/>
            <a:ext cx="478184" cy="478184"/>
            <a:chOff x="0" y="0"/>
            <a:chExt cx="637578" cy="637578"/>
          </a:xfrm>
        </p:grpSpPr>
        <p:sp>
          <p:nvSpPr>
            <p:cNvPr id="12" name="Freeform 12"/>
            <p:cNvSpPr/>
            <p:nvPr/>
          </p:nvSpPr>
          <p:spPr>
            <a:xfrm>
              <a:off x="6350" y="6350"/>
              <a:ext cx="624967" cy="624967"/>
            </a:xfrm>
            <a:custGeom>
              <a:avLst/>
              <a:gdLst/>
              <a:ahLst/>
              <a:cxnLst/>
              <a:rect l="l" t="t" r="r" b="b"/>
              <a:pathLst>
                <a:path w="624967" h="624967">
                  <a:moveTo>
                    <a:pt x="0" y="116713"/>
                  </a:moveTo>
                  <a:cubicBezTo>
                    <a:pt x="0" y="52197"/>
                    <a:pt x="52197" y="0"/>
                    <a:pt x="116713" y="0"/>
                  </a:cubicBezTo>
                  <a:lnTo>
                    <a:pt x="508254" y="0"/>
                  </a:lnTo>
                  <a:cubicBezTo>
                    <a:pt x="572643" y="0"/>
                    <a:pt x="624967" y="52197"/>
                    <a:pt x="624967" y="116713"/>
                  </a:cubicBezTo>
                  <a:lnTo>
                    <a:pt x="624967" y="508254"/>
                  </a:lnTo>
                  <a:cubicBezTo>
                    <a:pt x="624967" y="572643"/>
                    <a:pt x="572770" y="624967"/>
                    <a:pt x="508254" y="624967"/>
                  </a:cubicBezTo>
                  <a:lnTo>
                    <a:pt x="116713" y="624967"/>
                  </a:lnTo>
                  <a:cubicBezTo>
                    <a:pt x="52197" y="624840"/>
                    <a:pt x="0" y="572643"/>
                    <a:pt x="0" y="508254"/>
                  </a:cubicBezTo>
                  <a:close/>
                </a:path>
              </a:pathLst>
            </a:custGeom>
            <a:solidFill>
              <a:srgbClr val="F9D2D6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0" y="0"/>
              <a:ext cx="637667" cy="637667"/>
            </a:xfrm>
            <a:custGeom>
              <a:avLst/>
              <a:gdLst/>
              <a:ahLst/>
              <a:cxnLst/>
              <a:rect l="l" t="t" r="r" b="b"/>
              <a:pathLst>
                <a:path w="637667" h="637667">
                  <a:moveTo>
                    <a:pt x="0" y="123063"/>
                  </a:moveTo>
                  <a:cubicBezTo>
                    <a:pt x="0" y="55118"/>
                    <a:pt x="55118" y="0"/>
                    <a:pt x="123063" y="0"/>
                  </a:cubicBezTo>
                  <a:lnTo>
                    <a:pt x="514604" y="0"/>
                  </a:lnTo>
                  <a:lnTo>
                    <a:pt x="514604" y="6350"/>
                  </a:lnTo>
                  <a:lnTo>
                    <a:pt x="514604" y="0"/>
                  </a:lnTo>
                  <a:lnTo>
                    <a:pt x="514604" y="6350"/>
                  </a:lnTo>
                  <a:lnTo>
                    <a:pt x="514604" y="0"/>
                  </a:lnTo>
                  <a:cubicBezTo>
                    <a:pt x="582549" y="0"/>
                    <a:pt x="637667" y="55118"/>
                    <a:pt x="637667" y="123063"/>
                  </a:cubicBezTo>
                  <a:lnTo>
                    <a:pt x="637667" y="514604"/>
                  </a:lnTo>
                  <a:lnTo>
                    <a:pt x="631317" y="514604"/>
                  </a:lnTo>
                  <a:lnTo>
                    <a:pt x="637667" y="514604"/>
                  </a:lnTo>
                  <a:cubicBezTo>
                    <a:pt x="637667" y="582549"/>
                    <a:pt x="582549" y="637667"/>
                    <a:pt x="514604" y="637667"/>
                  </a:cubicBezTo>
                  <a:lnTo>
                    <a:pt x="514604" y="631317"/>
                  </a:lnTo>
                  <a:lnTo>
                    <a:pt x="514604" y="637667"/>
                  </a:lnTo>
                  <a:lnTo>
                    <a:pt x="123063" y="637667"/>
                  </a:lnTo>
                  <a:lnTo>
                    <a:pt x="123063" y="631317"/>
                  </a:lnTo>
                  <a:lnTo>
                    <a:pt x="123063" y="637667"/>
                  </a:lnTo>
                  <a:cubicBezTo>
                    <a:pt x="55118" y="637540"/>
                    <a:pt x="0" y="582549"/>
                    <a:pt x="0" y="514604"/>
                  </a:cubicBezTo>
                  <a:lnTo>
                    <a:pt x="0" y="123063"/>
                  </a:lnTo>
                  <a:lnTo>
                    <a:pt x="6350" y="123063"/>
                  </a:lnTo>
                  <a:lnTo>
                    <a:pt x="0" y="123063"/>
                  </a:lnTo>
                  <a:moveTo>
                    <a:pt x="12700" y="123063"/>
                  </a:moveTo>
                  <a:lnTo>
                    <a:pt x="12700" y="514604"/>
                  </a:lnTo>
                  <a:lnTo>
                    <a:pt x="6350" y="514604"/>
                  </a:lnTo>
                  <a:lnTo>
                    <a:pt x="12700" y="514604"/>
                  </a:lnTo>
                  <a:cubicBezTo>
                    <a:pt x="12700" y="575564"/>
                    <a:pt x="62103" y="624967"/>
                    <a:pt x="123063" y="624967"/>
                  </a:cubicBezTo>
                  <a:lnTo>
                    <a:pt x="514604" y="624967"/>
                  </a:lnTo>
                  <a:cubicBezTo>
                    <a:pt x="575564" y="624967"/>
                    <a:pt x="624967" y="575564"/>
                    <a:pt x="624967" y="514604"/>
                  </a:cubicBezTo>
                  <a:lnTo>
                    <a:pt x="624967" y="123063"/>
                  </a:lnTo>
                  <a:lnTo>
                    <a:pt x="631317" y="123063"/>
                  </a:lnTo>
                  <a:lnTo>
                    <a:pt x="624967" y="123063"/>
                  </a:lnTo>
                  <a:cubicBezTo>
                    <a:pt x="624840" y="62103"/>
                    <a:pt x="575437" y="12700"/>
                    <a:pt x="514604" y="12700"/>
                  </a:cubicBezTo>
                  <a:lnTo>
                    <a:pt x="123063" y="12700"/>
                  </a:lnTo>
                  <a:lnTo>
                    <a:pt x="123063" y="6350"/>
                  </a:lnTo>
                  <a:lnTo>
                    <a:pt x="123063" y="12700"/>
                  </a:lnTo>
                  <a:cubicBezTo>
                    <a:pt x="62103" y="12700"/>
                    <a:pt x="12700" y="62103"/>
                    <a:pt x="12700" y="123063"/>
                  </a:cubicBezTo>
                  <a:close/>
                </a:path>
              </a:pathLst>
            </a:custGeom>
            <a:solidFill>
              <a:srgbClr val="DFB8BC"/>
            </a:solidFill>
          </p:spPr>
        </p:sp>
      </p:grpSp>
      <p:sp>
        <p:nvSpPr>
          <p:cNvPr id="14" name="TextBox 14"/>
          <p:cNvSpPr txBox="1"/>
          <p:nvPr/>
        </p:nvSpPr>
        <p:spPr>
          <a:xfrm>
            <a:off x="5146472" y="4393625"/>
            <a:ext cx="328908" cy="3729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62"/>
              </a:lnSpc>
            </a:pPr>
            <a:r>
              <a:rPr lang="en-US" sz="2562" b="1">
                <a:solidFill>
                  <a:srgbClr val="3B3535"/>
                </a:solidFill>
                <a:latin typeface="Arimo Bold"/>
                <a:ea typeface="Arimo Bold"/>
                <a:cs typeface="Arimo Bold"/>
                <a:sym typeface="Arimo Bold"/>
              </a:rPr>
              <a:t>1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890372" y="2289419"/>
            <a:ext cx="2841422" cy="361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87"/>
              </a:lnSpc>
            </a:pPr>
            <a:r>
              <a:rPr lang="en-US" sz="2125" b="1">
                <a:solidFill>
                  <a:srgbClr val="3B3535"/>
                </a:solidFill>
                <a:latin typeface="Arimo Bold"/>
                <a:ea typeface="Arimo Bold"/>
                <a:cs typeface="Arimo Bold"/>
                <a:sym typeface="Arimo Bold"/>
              </a:rPr>
              <a:t>Month 1: Foundation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786528" y="2690070"/>
            <a:ext cx="7049091" cy="3519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12"/>
              </a:lnSpc>
            </a:pPr>
            <a:r>
              <a:rPr lang="en-US" sz="1625" b="1">
                <a:solidFill>
                  <a:srgbClr val="3B3535"/>
                </a:solidFill>
                <a:latin typeface="Arimo Bold"/>
                <a:ea typeface="Arimo Bold"/>
                <a:cs typeface="Arimo Bold"/>
                <a:sym typeface="Arimo Bold"/>
              </a:rPr>
              <a:t>Week 1-2:</a:t>
            </a:r>
            <a:r>
              <a:rPr lang="en-US" sz="1625">
                <a:solidFill>
                  <a:srgbClr val="3B3535"/>
                </a:solidFill>
                <a:latin typeface="Arimo"/>
                <a:ea typeface="Arimo"/>
                <a:cs typeface="Arimo"/>
                <a:sym typeface="Arimo"/>
              </a:rPr>
              <a:t> Problem analysis, literature review, architecture design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786528" y="3081042"/>
            <a:ext cx="7049091" cy="646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12"/>
              </a:lnSpc>
            </a:pPr>
            <a:r>
              <a:rPr lang="en-US" sz="1625" b="1">
                <a:solidFill>
                  <a:srgbClr val="3B3535"/>
                </a:solidFill>
                <a:latin typeface="Arimo Bold"/>
                <a:ea typeface="Arimo Bold"/>
                <a:cs typeface="Arimo Bold"/>
                <a:sym typeface="Arimo Bold"/>
              </a:rPr>
              <a:t>Week 3-4:</a:t>
            </a:r>
            <a:r>
              <a:rPr lang="en-US" sz="1625">
                <a:solidFill>
                  <a:srgbClr val="3B3535"/>
                </a:solidFill>
                <a:latin typeface="Arimo"/>
                <a:ea typeface="Arimo"/>
                <a:cs typeface="Arimo"/>
                <a:sym typeface="Arimo"/>
              </a:rPr>
              <a:t> Technology evaluation, environment setup, initial Kafka implementation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9129417" y="4561065"/>
            <a:ext cx="28575" cy="624926"/>
            <a:chOff x="0" y="0"/>
            <a:chExt cx="38100" cy="833234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38100" cy="833247"/>
            </a:xfrm>
            <a:custGeom>
              <a:avLst/>
              <a:gdLst/>
              <a:ahLst/>
              <a:cxnLst/>
              <a:rect l="l" t="t" r="r" b="b"/>
              <a:pathLst>
                <a:path w="38100" h="833247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cubicBezTo>
                    <a:pt x="29591" y="0"/>
                    <a:pt x="38100" y="8509"/>
                    <a:pt x="38100" y="19050"/>
                  </a:cubicBezTo>
                  <a:lnTo>
                    <a:pt x="38100" y="814197"/>
                  </a:lnTo>
                  <a:cubicBezTo>
                    <a:pt x="38100" y="824738"/>
                    <a:pt x="29591" y="833247"/>
                    <a:pt x="19050" y="833247"/>
                  </a:cubicBezTo>
                  <a:cubicBezTo>
                    <a:pt x="8509" y="833247"/>
                    <a:pt x="0" y="824738"/>
                    <a:pt x="0" y="814197"/>
                  </a:cubicBezTo>
                  <a:close/>
                </a:path>
              </a:pathLst>
            </a:custGeom>
            <a:solidFill>
              <a:srgbClr val="DFB8BC"/>
            </a:solidFill>
          </p:spPr>
        </p:sp>
      </p:grpSp>
      <p:grpSp>
        <p:nvGrpSpPr>
          <p:cNvPr id="20" name="Group 20"/>
          <p:cNvGrpSpPr/>
          <p:nvPr/>
        </p:nvGrpSpPr>
        <p:grpSpPr>
          <a:xfrm>
            <a:off x="8904684" y="4322045"/>
            <a:ext cx="478184" cy="478184"/>
            <a:chOff x="0" y="0"/>
            <a:chExt cx="637578" cy="637578"/>
          </a:xfrm>
        </p:grpSpPr>
        <p:sp>
          <p:nvSpPr>
            <p:cNvPr id="21" name="Freeform 21"/>
            <p:cNvSpPr/>
            <p:nvPr/>
          </p:nvSpPr>
          <p:spPr>
            <a:xfrm>
              <a:off x="6350" y="6350"/>
              <a:ext cx="624967" cy="624967"/>
            </a:xfrm>
            <a:custGeom>
              <a:avLst/>
              <a:gdLst/>
              <a:ahLst/>
              <a:cxnLst/>
              <a:rect l="l" t="t" r="r" b="b"/>
              <a:pathLst>
                <a:path w="624967" h="624967">
                  <a:moveTo>
                    <a:pt x="0" y="116713"/>
                  </a:moveTo>
                  <a:cubicBezTo>
                    <a:pt x="0" y="52197"/>
                    <a:pt x="52197" y="0"/>
                    <a:pt x="116713" y="0"/>
                  </a:cubicBezTo>
                  <a:lnTo>
                    <a:pt x="508254" y="0"/>
                  </a:lnTo>
                  <a:cubicBezTo>
                    <a:pt x="572643" y="0"/>
                    <a:pt x="624967" y="52197"/>
                    <a:pt x="624967" y="116713"/>
                  </a:cubicBezTo>
                  <a:lnTo>
                    <a:pt x="624967" y="508254"/>
                  </a:lnTo>
                  <a:cubicBezTo>
                    <a:pt x="624967" y="572643"/>
                    <a:pt x="572770" y="624967"/>
                    <a:pt x="508254" y="624967"/>
                  </a:cubicBezTo>
                  <a:lnTo>
                    <a:pt x="116713" y="624967"/>
                  </a:lnTo>
                  <a:cubicBezTo>
                    <a:pt x="52197" y="624840"/>
                    <a:pt x="0" y="572643"/>
                    <a:pt x="0" y="508254"/>
                  </a:cubicBezTo>
                  <a:close/>
                </a:path>
              </a:pathLst>
            </a:custGeom>
            <a:solidFill>
              <a:srgbClr val="F9D2D6"/>
            </a:solidFill>
          </p:spPr>
        </p:sp>
        <p:sp>
          <p:nvSpPr>
            <p:cNvPr id="22" name="Freeform 22"/>
            <p:cNvSpPr/>
            <p:nvPr/>
          </p:nvSpPr>
          <p:spPr>
            <a:xfrm>
              <a:off x="0" y="0"/>
              <a:ext cx="637667" cy="637667"/>
            </a:xfrm>
            <a:custGeom>
              <a:avLst/>
              <a:gdLst/>
              <a:ahLst/>
              <a:cxnLst/>
              <a:rect l="l" t="t" r="r" b="b"/>
              <a:pathLst>
                <a:path w="637667" h="637667">
                  <a:moveTo>
                    <a:pt x="0" y="123063"/>
                  </a:moveTo>
                  <a:cubicBezTo>
                    <a:pt x="0" y="55118"/>
                    <a:pt x="55118" y="0"/>
                    <a:pt x="123063" y="0"/>
                  </a:cubicBezTo>
                  <a:lnTo>
                    <a:pt x="514604" y="0"/>
                  </a:lnTo>
                  <a:lnTo>
                    <a:pt x="514604" y="6350"/>
                  </a:lnTo>
                  <a:lnTo>
                    <a:pt x="514604" y="0"/>
                  </a:lnTo>
                  <a:lnTo>
                    <a:pt x="514604" y="6350"/>
                  </a:lnTo>
                  <a:lnTo>
                    <a:pt x="514604" y="0"/>
                  </a:lnTo>
                  <a:cubicBezTo>
                    <a:pt x="582549" y="0"/>
                    <a:pt x="637667" y="55118"/>
                    <a:pt x="637667" y="123063"/>
                  </a:cubicBezTo>
                  <a:lnTo>
                    <a:pt x="637667" y="514604"/>
                  </a:lnTo>
                  <a:lnTo>
                    <a:pt x="631317" y="514604"/>
                  </a:lnTo>
                  <a:lnTo>
                    <a:pt x="637667" y="514604"/>
                  </a:lnTo>
                  <a:cubicBezTo>
                    <a:pt x="637667" y="582549"/>
                    <a:pt x="582549" y="637667"/>
                    <a:pt x="514604" y="637667"/>
                  </a:cubicBezTo>
                  <a:lnTo>
                    <a:pt x="514604" y="631317"/>
                  </a:lnTo>
                  <a:lnTo>
                    <a:pt x="514604" y="637667"/>
                  </a:lnTo>
                  <a:lnTo>
                    <a:pt x="123063" y="637667"/>
                  </a:lnTo>
                  <a:lnTo>
                    <a:pt x="123063" y="631317"/>
                  </a:lnTo>
                  <a:lnTo>
                    <a:pt x="123063" y="637667"/>
                  </a:lnTo>
                  <a:cubicBezTo>
                    <a:pt x="55118" y="637540"/>
                    <a:pt x="0" y="582549"/>
                    <a:pt x="0" y="514604"/>
                  </a:cubicBezTo>
                  <a:lnTo>
                    <a:pt x="0" y="123063"/>
                  </a:lnTo>
                  <a:lnTo>
                    <a:pt x="6350" y="123063"/>
                  </a:lnTo>
                  <a:lnTo>
                    <a:pt x="0" y="123063"/>
                  </a:lnTo>
                  <a:moveTo>
                    <a:pt x="12700" y="123063"/>
                  </a:moveTo>
                  <a:lnTo>
                    <a:pt x="12700" y="514604"/>
                  </a:lnTo>
                  <a:lnTo>
                    <a:pt x="6350" y="514604"/>
                  </a:lnTo>
                  <a:lnTo>
                    <a:pt x="12700" y="514604"/>
                  </a:lnTo>
                  <a:cubicBezTo>
                    <a:pt x="12700" y="575564"/>
                    <a:pt x="62103" y="624967"/>
                    <a:pt x="123063" y="624967"/>
                  </a:cubicBezTo>
                  <a:lnTo>
                    <a:pt x="514604" y="624967"/>
                  </a:lnTo>
                  <a:cubicBezTo>
                    <a:pt x="575564" y="624967"/>
                    <a:pt x="624967" y="575564"/>
                    <a:pt x="624967" y="514604"/>
                  </a:cubicBezTo>
                  <a:lnTo>
                    <a:pt x="624967" y="123063"/>
                  </a:lnTo>
                  <a:lnTo>
                    <a:pt x="631317" y="123063"/>
                  </a:lnTo>
                  <a:lnTo>
                    <a:pt x="624967" y="123063"/>
                  </a:lnTo>
                  <a:cubicBezTo>
                    <a:pt x="624840" y="62103"/>
                    <a:pt x="575437" y="12700"/>
                    <a:pt x="514604" y="12700"/>
                  </a:cubicBezTo>
                  <a:lnTo>
                    <a:pt x="123063" y="12700"/>
                  </a:lnTo>
                  <a:lnTo>
                    <a:pt x="123063" y="6350"/>
                  </a:lnTo>
                  <a:lnTo>
                    <a:pt x="123063" y="12700"/>
                  </a:lnTo>
                  <a:cubicBezTo>
                    <a:pt x="62103" y="12700"/>
                    <a:pt x="12700" y="62103"/>
                    <a:pt x="12700" y="123063"/>
                  </a:cubicBezTo>
                  <a:close/>
                </a:path>
              </a:pathLst>
            </a:custGeom>
            <a:solidFill>
              <a:srgbClr val="DFB8BC"/>
            </a:solidFill>
          </p:spPr>
        </p:sp>
      </p:grpSp>
      <p:sp>
        <p:nvSpPr>
          <p:cNvPr id="23" name="TextBox 23"/>
          <p:cNvSpPr txBox="1"/>
          <p:nvPr/>
        </p:nvSpPr>
        <p:spPr>
          <a:xfrm>
            <a:off x="8979246" y="4393625"/>
            <a:ext cx="328908" cy="3729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62"/>
              </a:lnSpc>
            </a:pPr>
            <a:r>
              <a:rPr lang="en-US" sz="2562" b="1">
                <a:solidFill>
                  <a:srgbClr val="3B3535"/>
                </a:solidFill>
                <a:latin typeface="Arimo Bold"/>
                <a:ea typeface="Arimo Bold"/>
                <a:cs typeface="Arimo Bold"/>
                <a:sym typeface="Arimo Bold"/>
              </a:rPr>
              <a:t>2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7175602" y="5375377"/>
            <a:ext cx="3936502" cy="361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87"/>
              </a:lnSpc>
            </a:pPr>
            <a:r>
              <a:rPr lang="en-US" sz="2125" b="1">
                <a:solidFill>
                  <a:srgbClr val="3B3535"/>
                </a:solidFill>
                <a:latin typeface="Arimo Bold"/>
                <a:ea typeface="Arimo Bold"/>
                <a:cs typeface="Arimo Bold"/>
                <a:sym typeface="Arimo Bold"/>
              </a:rPr>
              <a:t>Month 2: Core Development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5619302" y="5776017"/>
            <a:ext cx="7049091" cy="3519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12"/>
              </a:lnSpc>
            </a:pPr>
            <a:r>
              <a:rPr lang="en-US" sz="1625" b="1">
                <a:solidFill>
                  <a:srgbClr val="3B3535"/>
                </a:solidFill>
                <a:latin typeface="Arimo Bold"/>
                <a:ea typeface="Arimo Bold"/>
                <a:cs typeface="Arimo Bold"/>
                <a:sym typeface="Arimo Bold"/>
              </a:rPr>
              <a:t>Week 1-2:</a:t>
            </a:r>
            <a:r>
              <a:rPr lang="en-US" sz="1625">
                <a:solidFill>
                  <a:srgbClr val="3B3535"/>
                </a:solidFill>
                <a:latin typeface="Arimo"/>
                <a:ea typeface="Arimo"/>
                <a:cs typeface="Arimo"/>
                <a:sym typeface="Arimo"/>
              </a:rPr>
              <a:t> Spark streaming integration, data transformation logic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5619302" y="6166990"/>
            <a:ext cx="7049091" cy="646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12"/>
              </a:lnSpc>
            </a:pPr>
            <a:r>
              <a:rPr lang="en-US" sz="1625" b="1">
                <a:solidFill>
                  <a:srgbClr val="3B3535"/>
                </a:solidFill>
                <a:latin typeface="Arimo Bold"/>
                <a:ea typeface="Arimo Bold"/>
                <a:cs typeface="Arimo Bold"/>
                <a:sym typeface="Arimo Bold"/>
              </a:rPr>
              <a:t>Week 3-4:</a:t>
            </a:r>
            <a:r>
              <a:rPr lang="en-US" sz="1625">
                <a:solidFill>
                  <a:srgbClr val="3B3535"/>
                </a:solidFill>
                <a:latin typeface="Arimo"/>
                <a:ea typeface="Arimo"/>
                <a:cs typeface="Arimo"/>
                <a:sym typeface="Arimo"/>
              </a:rPr>
              <a:t> Storage layer implementation, data persistence mechanisms</a:t>
            </a:r>
          </a:p>
        </p:txBody>
      </p:sp>
      <p:grpSp>
        <p:nvGrpSpPr>
          <p:cNvPr id="27" name="Group 27"/>
          <p:cNvGrpSpPr/>
          <p:nvPr/>
        </p:nvGrpSpPr>
        <p:grpSpPr>
          <a:xfrm>
            <a:off x="12962334" y="3936282"/>
            <a:ext cx="28575" cy="624926"/>
            <a:chOff x="0" y="0"/>
            <a:chExt cx="38100" cy="833234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38100" cy="833247"/>
            </a:xfrm>
            <a:custGeom>
              <a:avLst/>
              <a:gdLst/>
              <a:ahLst/>
              <a:cxnLst/>
              <a:rect l="l" t="t" r="r" b="b"/>
              <a:pathLst>
                <a:path w="38100" h="833247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cubicBezTo>
                    <a:pt x="29591" y="0"/>
                    <a:pt x="38100" y="8509"/>
                    <a:pt x="38100" y="19050"/>
                  </a:cubicBezTo>
                  <a:lnTo>
                    <a:pt x="38100" y="814197"/>
                  </a:lnTo>
                  <a:cubicBezTo>
                    <a:pt x="38100" y="824738"/>
                    <a:pt x="29591" y="833247"/>
                    <a:pt x="19050" y="833247"/>
                  </a:cubicBezTo>
                  <a:cubicBezTo>
                    <a:pt x="8509" y="833247"/>
                    <a:pt x="0" y="824738"/>
                    <a:pt x="0" y="814197"/>
                  </a:cubicBezTo>
                  <a:close/>
                </a:path>
              </a:pathLst>
            </a:custGeom>
            <a:solidFill>
              <a:srgbClr val="DFB8BC"/>
            </a:solidFill>
          </p:spPr>
        </p:sp>
      </p:grpSp>
      <p:grpSp>
        <p:nvGrpSpPr>
          <p:cNvPr id="29" name="Group 29"/>
          <p:cNvGrpSpPr/>
          <p:nvPr/>
        </p:nvGrpSpPr>
        <p:grpSpPr>
          <a:xfrm>
            <a:off x="12737602" y="4322045"/>
            <a:ext cx="478184" cy="478184"/>
            <a:chOff x="0" y="0"/>
            <a:chExt cx="637578" cy="637578"/>
          </a:xfrm>
        </p:grpSpPr>
        <p:sp>
          <p:nvSpPr>
            <p:cNvPr id="30" name="Freeform 30"/>
            <p:cNvSpPr/>
            <p:nvPr/>
          </p:nvSpPr>
          <p:spPr>
            <a:xfrm>
              <a:off x="6350" y="6350"/>
              <a:ext cx="624967" cy="624967"/>
            </a:xfrm>
            <a:custGeom>
              <a:avLst/>
              <a:gdLst/>
              <a:ahLst/>
              <a:cxnLst/>
              <a:rect l="l" t="t" r="r" b="b"/>
              <a:pathLst>
                <a:path w="624967" h="624967">
                  <a:moveTo>
                    <a:pt x="0" y="116713"/>
                  </a:moveTo>
                  <a:cubicBezTo>
                    <a:pt x="0" y="52197"/>
                    <a:pt x="52197" y="0"/>
                    <a:pt x="116713" y="0"/>
                  </a:cubicBezTo>
                  <a:lnTo>
                    <a:pt x="508254" y="0"/>
                  </a:lnTo>
                  <a:cubicBezTo>
                    <a:pt x="572643" y="0"/>
                    <a:pt x="624967" y="52197"/>
                    <a:pt x="624967" y="116713"/>
                  </a:cubicBezTo>
                  <a:lnTo>
                    <a:pt x="624967" y="508254"/>
                  </a:lnTo>
                  <a:cubicBezTo>
                    <a:pt x="624967" y="572643"/>
                    <a:pt x="572770" y="624967"/>
                    <a:pt x="508254" y="624967"/>
                  </a:cubicBezTo>
                  <a:lnTo>
                    <a:pt x="116713" y="624967"/>
                  </a:lnTo>
                  <a:cubicBezTo>
                    <a:pt x="52197" y="624840"/>
                    <a:pt x="0" y="572643"/>
                    <a:pt x="0" y="508254"/>
                  </a:cubicBezTo>
                  <a:close/>
                </a:path>
              </a:pathLst>
            </a:custGeom>
            <a:solidFill>
              <a:srgbClr val="F9D2D6"/>
            </a:solidFill>
          </p:spPr>
        </p:sp>
        <p:sp>
          <p:nvSpPr>
            <p:cNvPr id="31" name="Freeform 31"/>
            <p:cNvSpPr/>
            <p:nvPr/>
          </p:nvSpPr>
          <p:spPr>
            <a:xfrm>
              <a:off x="0" y="0"/>
              <a:ext cx="637667" cy="637667"/>
            </a:xfrm>
            <a:custGeom>
              <a:avLst/>
              <a:gdLst/>
              <a:ahLst/>
              <a:cxnLst/>
              <a:rect l="l" t="t" r="r" b="b"/>
              <a:pathLst>
                <a:path w="637667" h="637667">
                  <a:moveTo>
                    <a:pt x="0" y="123063"/>
                  </a:moveTo>
                  <a:cubicBezTo>
                    <a:pt x="0" y="55118"/>
                    <a:pt x="55118" y="0"/>
                    <a:pt x="123063" y="0"/>
                  </a:cubicBezTo>
                  <a:lnTo>
                    <a:pt x="514604" y="0"/>
                  </a:lnTo>
                  <a:lnTo>
                    <a:pt x="514604" y="6350"/>
                  </a:lnTo>
                  <a:lnTo>
                    <a:pt x="514604" y="0"/>
                  </a:lnTo>
                  <a:lnTo>
                    <a:pt x="514604" y="6350"/>
                  </a:lnTo>
                  <a:lnTo>
                    <a:pt x="514604" y="0"/>
                  </a:lnTo>
                  <a:cubicBezTo>
                    <a:pt x="582549" y="0"/>
                    <a:pt x="637667" y="55118"/>
                    <a:pt x="637667" y="123063"/>
                  </a:cubicBezTo>
                  <a:lnTo>
                    <a:pt x="637667" y="514604"/>
                  </a:lnTo>
                  <a:lnTo>
                    <a:pt x="631317" y="514604"/>
                  </a:lnTo>
                  <a:lnTo>
                    <a:pt x="637667" y="514604"/>
                  </a:lnTo>
                  <a:cubicBezTo>
                    <a:pt x="637667" y="582549"/>
                    <a:pt x="582549" y="637667"/>
                    <a:pt x="514604" y="637667"/>
                  </a:cubicBezTo>
                  <a:lnTo>
                    <a:pt x="514604" y="631317"/>
                  </a:lnTo>
                  <a:lnTo>
                    <a:pt x="514604" y="637667"/>
                  </a:lnTo>
                  <a:lnTo>
                    <a:pt x="123063" y="637667"/>
                  </a:lnTo>
                  <a:lnTo>
                    <a:pt x="123063" y="631317"/>
                  </a:lnTo>
                  <a:lnTo>
                    <a:pt x="123063" y="637667"/>
                  </a:lnTo>
                  <a:cubicBezTo>
                    <a:pt x="55118" y="637540"/>
                    <a:pt x="0" y="582549"/>
                    <a:pt x="0" y="514604"/>
                  </a:cubicBezTo>
                  <a:lnTo>
                    <a:pt x="0" y="123063"/>
                  </a:lnTo>
                  <a:lnTo>
                    <a:pt x="6350" y="123063"/>
                  </a:lnTo>
                  <a:lnTo>
                    <a:pt x="0" y="123063"/>
                  </a:lnTo>
                  <a:moveTo>
                    <a:pt x="12700" y="123063"/>
                  </a:moveTo>
                  <a:lnTo>
                    <a:pt x="12700" y="514604"/>
                  </a:lnTo>
                  <a:lnTo>
                    <a:pt x="6350" y="514604"/>
                  </a:lnTo>
                  <a:lnTo>
                    <a:pt x="12700" y="514604"/>
                  </a:lnTo>
                  <a:cubicBezTo>
                    <a:pt x="12700" y="575564"/>
                    <a:pt x="62103" y="624967"/>
                    <a:pt x="123063" y="624967"/>
                  </a:cubicBezTo>
                  <a:lnTo>
                    <a:pt x="514604" y="624967"/>
                  </a:lnTo>
                  <a:cubicBezTo>
                    <a:pt x="575564" y="624967"/>
                    <a:pt x="624967" y="575564"/>
                    <a:pt x="624967" y="514604"/>
                  </a:cubicBezTo>
                  <a:lnTo>
                    <a:pt x="624967" y="123063"/>
                  </a:lnTo>
                  <a:lnTo>
                    <a:pt x="631317" y="123063"/>
                  </a:lnTo>
                  <a:lnTo>
                    <a:pt x="624967" y="123063"/>
                  </a:lnTo>
                  <a:cubicBezTo>
                    <a:pt x="624840" y="62103"/>
                    <a:pt x="575437" y="12700"/>
                    <a:pt x="514604" y="12700"/>
                  </a:cubicBezTo>
                  <a:lnTo>
                    <a:pt x="123063" y="12700"/>
                  </a:lnTo>
                  <a:lnTo>
                    <a:pt x="123063" y="6350"/>
                  </a:lnTo>
                  <a:lnTo>
                    <a:pt x="123063" y="12700"/>
                  </a:lnTo>
                  <a:cubicBezTo>
                    <a:pt x="62103" y="12700"/>
                    <a:pt x="12700" y="62103"/>
                    <a:pt x="12700" y="123063"/>
                  </a:cubicBezTo>
                  <a:close/>
                </a:path>
              </a:pathLst>
            </a:custGeom>
            <a:solidFill>
              <a:srgbClr val="DFB8BC"/>
            </a:solidFill>
          </p:spPr>
        </p:sp>
      </p:grpSp>
      <p:sp>
        <p:nvSpPr>
          <p:cNvPr id="32" name="TextBox 32"/>
          <p:cNvSpPr txBox="1"/>
          <p:nvPr/>
        </p:nvSpPr>
        <p:spPr>
          <a:xfrm>
            <a:off x="12812163" y="4393625"/>
            <a:ext cx="328908" cy="3729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62"/>
              </a:lnSpc>
            </a:pPr>
            <a:r>
              <a:rPr lang="en-US" sz="2562" b="1">
                <a:solidFill>
                  <a:srgbClr val="3B3535"/>
                </a:solidFill>
                <a:latin typeface="Arimo Bold"/>
                <a:ea typeface="Arimo Bold"/>
                <a:cs typeface="Arimo Bold"/>
                <a:sym typeface="Arimo Bold"/>
              </a:rPr>
              <a:t>3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0453688" y="2289419"/>
            <a:ext cx="5046164" cy="361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87"/>
              </a:lnSpc>
            </a:pPr>
            <a:r>
              <a:rPr lang="en-US" sz="2125" b="1">
                <a:solidFill>
                  <a:srgbClr val="3B3535"/>
                </a:solidFill>
                <a:latin typeface="Arimo Bold"/>
                <a:ea typeface="Arimo Bold"/>
                <a:cs typeface="Arimo Bold"/>
                <a:sym typeface="Arimo Bold"/>
              </a:rPr>
              <a:t>Month 3: Integration &amp; Optimization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9452219" y="2690070"/>
            <a:ext cx="7049091" cy="3519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12"/>
              </a:lnSpc>
            </a:pPr>
            <a:r>
              <a:rPr lang="en-US" sz="1625" b="1">
                <a:solidFill>
                  <a:srgbClr val="3B3535"/>
                </a:solidFill>
                <a:latin typeface="Arimo Bold"/>
                <a:ea typeface="Arimo Bold"/>
                <a:cs typeface="Arimo Bold"/>
                <a:sym typeface="Arimo Bold"/>
              </a:rPr>
              <a:t>Week 1-2:</a:t>
            </a:r>
            <a:r>
              <a:rPr lang="en-US" sz="1625">
                <a:solidFill>
                  <a:srgbClr val="3B3535"/>
                </a:solidFill>
                <a:latin typeface="Arimo"/>
                <a:ea typeface="Arimo"/>
                <a:cs typeface="Arimo"/>
                <a:sym typeface="Arimo"/>
              </a:rPr>
              <a:t> BI dashboard development, visualization components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9452219" y="3081042"/>
            <a:ext cx="7049091" cy="646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12"/>
              </a:lnSpc>
            </a:pPr>
            <a:r>
              <a:rPr lang="en-US" sz="1625" b="1">
                <a:solidFill>
                  <a:srgbClr val="3B3535"/>
                </a:solidFill>
                <a:latin typeface="Arimo Bold"/>
                <a:ea typeface="Arimo Bold"/>
                <a:cs typeface="Arimo Bold"/>
                <a:sym typeface="Arimo Bold"/>
              </a:rPr>
              <a:t>Week 3-4:</a:t>
            </a:r>
            <a:r>
              <a:rPr lang="en-US" sz="1625">
                <a:solidFill>
                  <a:srgbClr val="3B3535"/>
                </a:solidFill>
                <a:latin typeface="Arimo"/>
                <a:ea typeface="Arimo"/>
                <a:cs typeface="Arimo"/>
                <a:sym typeface="Arimo"/>
              </a:rPr>
              <a:t> System integration, performance testing, documentation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578321" y="7035108"/>
            <a:ext cx="2741114" cy="361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87"/>
              </a:lnSpc>
            </a:pPr>
            <a:r>
              <a:rPr lang="en-US" sz="2125" b="1">
                <a:solidFill>
                  <a:srgbClr val="1F1E1E"/>
                </a:solidFill>
                <a:latin typeface="Arimo Bold"/>
                <a:ea typeface="Arimo Bold"/>
                <a:cs typeface="Arimo Bold"/>
                <a:sym typeface="Arimo Bold"/>
              </a:rPr>
              <a:t>Key Deliverables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578321" y="7579966"/>
            <a:ext cx="15131205" cy="12366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45070" lvl="1" indent="-122535" algn="l">
              <a:lnSpc>
                <a:spcPts val="2312"/>
              </a:lnSpc>
              <a:buFont typeface="Arial"/>
              <a:buChar char="•"/>
            </a:pPr>
            <a:r>
              <a:rPr lang="en-US" sz="1625">
                <a:solidFill>
                  <a:srgbClr val="3B3535"/>
                </a:solidFill>
                <a:latin typeface="Arimo"/>
                <a:ea typeface="Arimo"/>
                <a:cs typeface="Arimo"/>
                <a:sym typeface="Arimo"/>
              </a:rPr>
              <a:t>Architecture design document</a:t>
            </a:r>
          </a:p>
          <a:p>
            <a:pPr marL="245070" lvl="1" indent="-122535" algn="l">
              <a:lnSpc>
                <a:spcPts val="2312"/>
              </a:lnSpc>
              <a:buFont typeface="Arial"/>
              <a:buChar char="•"/>
            </a:pPr>
            <a:r>
              <a:rPr lang="en-US" sz="1625">
                <a:solidFill>
                  <a:srgbClr val="3B3535"/>
                </a:solidFill>
                <a:latin typeface="Arimo"/>
                <a:ea typeface="Arimo"/>
                <a:cs typeface="Arimo"/>
                <a:sym typeface="Arimo"/>
              </a:rPr>
              <a:t>Working data pipeline prototype</a:t>
            </a:r>
          </a:p>
          <a:p>
            <a:pPr marL="245070" lvl="1" indent="-122535" algn="l">
              <a:lnSpc>
                <a:spcPts val="2312"/>
              </a:lnSpc>
              <a:buFont typeface="Arial"/>
              <a:buChar char="•"/>
            </a:pPr>
            <a:r>
              <a:rPr lang="en-US" sz="1625">
                <a:solidFill>
                  <a:srgbClr val="3B3535"/>
                </a:solidFill>
                <a:latin typeface="Arimo"/>
                <a:ea typeface="Arimo"/>
                <a:cs typeface="Arimo"/>
                <a:sym typeface="Arimo"/>
              </a:rPr>
              <a:t>Integrated BI dashboard</a:t>
            </a:r>
          </a:p>
          <a:p>
            <a:pPr marL="245070" lvl="1" indent="-122535" algn="l">
              <a:lnSpc>
                <a:spcPts val="2312"/>
              </a:lnSpc>
              <a:buFont typeface="Arial"/>
              <a:buChar char="•"/>
            </a:pPr>
            <a:r>
              <a:rPr lang="en-US" sz="1625">
                <a:solidFill>
                  <a:srgbClr val="3B3535"/>
                </a:solidFill>
                <a:latin typeface="Arimo"/>
                <a:ea typeface="Arimo"/>
                <a:cs typeface="Arimo"/>
                <a:sym typeface="Arimo"/>
              </a:rPr>
              <a:t>Performance evaluation report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0" y="0"/>
            <a:ext cx="18288000" cy="3385242"/>
            <a:chOff x="0" y="0"/>
            <a:chExt cx="24384000" cy="4513656"/>
          </a:xfrm>
        </p:grpSpPr>
        <p:sp>
          <p:nvSpPr>
            <p:cNvPr id="7" name="Freeform 7" descr="preencoded.png"/>
            <p:cNvSpPr/>
            <p:nvPr/>
          </p:nvSpPr>
          <p:spPr>
            <a:xfrm>
              <a:off x="0" y="0"/>
              <a:ext cx="24384000" cy="4513707"/>
            </a:xfrm>
            <a:custGeom>
              <a:avLst/>
              <a:gdLst/>
              <a:ahLst/>
              <a:cxnLst/>
              <a:rect l="l" t="t" r="r" b="b"/>
              <a:pathLst>
                <a:path w="24384000" h="4513707">
                  <a:moveTo>
                    <a:pt x="0" y="0"/>
                  </a:moveTo>
                  <a:lnTo>
                    <a:pt x="24384000" y="0"/>
                  </a:lnTo>
                  <a:lnTo>
                    <a:pt x="24384000" y="4513707"/>
                  </a:lnTo>
                  <a:lnTo>
                    <a:pt x="0" y="45137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57" r="-57" b="1"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947890" y="4090692"/>
            <a:ext cx="7627591" cy="9575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562" b="1">
                <a:solidFill>
                  <a:srgbClr val="1F1E1E"/>
                </a:solidFill>
                <a:latin typeface="Arimo Bold"/>
                <a:ea typeface="Arimo Bold"/>
                <a:cs typeface="Arimo Bold"/>
                <a:sym typeface="Arimo Bold"/>
              </a:rPr>
              <a:t>Project Team &amp; Roles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47890" y="5677491"/>
            <a:ext cx="6615408" cy="4929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750" b="1">
                <a:solidFill>
                  <a:srgbClr val="1F1E1E"/>
                </a:solidFill>
                <a:latin typeface="Arimo Bold"/>
                <a:ea typeface="Arimo Bold"/>
                <a:cs typeface="Arimo Bold"/>
                <a:sym typeface="Arimo Bold"/>
              </a:rPr>
              <a:t>Vansh Mehta: Data Engineering Lead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47890" y="6355404"/>
            <a:ext cx="7865716" cy="26856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0477" lvl="1" indent="-160238" algn="l">
              <a:lnSpc>
                <a:spcPts val="3374"/>
              </a:lnSpc>
              <a:buFont typeface="Arial"/>
              <a:buChar char="•"/>
            </a:pPr>
            <a:r>
              <a:rPr lang="en-US" sz="2125">
                <a:solidFill>
                  <a:srgbClr val="3B3535"/>
                </a:solidFill>
                <a:latin typeface="Arimo"/>
                <a:ea typeface="Arimo"/>
                <a:cs typeface="Arimo"/>
                <a:sym typeface="Arimo"/>
              </a:rPr>
              <a:t>System architecture design</a:t>
            </a:r>
          </a:p>
          <a:p>
            <a:pPr marL="320477" lvl="1" indent="-160238" algn="l">
              <a:lnSpc>
                <a:spcPts val="3374"/>
              </a:lnSpc>
              <a:buFont typeface="Arial"/>
              <a:buChar char="•"/>
            </a:pPr>
            <a:r>
              <a:rPr lang="en-US" sz="2125">
                <a:solidFill>
                  <a:srgbClr val="3B3535"/>
                </a:solidFill>
                <a:latin typeface="Arimo"/>
                <a:ea typeface="Arimo"/>
                <a:cs typeface="Arimo"/>
                <a:sym typeface="Arimo"/>
              </a:rPr>
              <a:t>Real-time data ingestion (Apache Kafka)</a:t>
            </a:r>
          </a:p>
          <a:p>
            <a:pPr marL="320477" lvl="1" indent="-160238" algn="l">
              <a:lnSpc>
                <a:spcPts val="3374"/>
              </a:lnSpc>
              <a:buFont typeface="Arial"/>
              <a:buChar char="•"/>
            </a:pPr>
            <a:r>
              <a:rPr lang="en-US" sz="2125">
                <a:solidFill>
                  <a:srgbClr val="3B3535"/>
                </a:solidFill>
                <a:latin typeface="Arimo"/>
                <a:ea typeface="Arimo"/>
                <a:cs typeface="Arimo"/>
                <a:sym typeface="Arimo"/>
              </a:rPr>
              <a:t>Stream processing (Apache Spark Structured Streaming)</a:t>
            </a:r>
          </a:p>
          <a:p>
            <a:pPr marL="320477" lvl="1" indent="-160238" algn="l">
              <a:lnSpc>
                <a:spcPts val="3374"/>
              </a:lnSpc>
              <a:buFont typeface="Arial"/>
              <a:buChar char="•"/>
            </a:pPr>
            <a:r>
              <a:rPr lang="en-US" sz="2125">
                <a:solidFill>
                  <a:srgbClr val="3B3535"/>
                </a:solidFill>
                <a:latin typeface="Arimo"/>
                <a:ea typeface="Arimo"/>
                <a:cs typeface="Arimo"/>
                <a:sym typeface="Arimo"/>
              </a:rPr>
              <a:t>Data cleansing, transformation, and aggregation</a:t>
            </a:r>
          </a:p>
          <a:p>
            <a:pPr marL="320477" lvl="1" indent="-160238" algn="l">
              <a:lnSpc>
                <a:spcPts val="3374"/>
              </a:lnSpc>
              <a:buFont typeface="Arial"/>
              <a:buChar char="•"/>
            </a:pPr>
            <a:r>
              <a:rPr lang="en-US" sz="2125">
                <a:solidFill>
                  <a:srgbClr val="3B3535"/>
                </a:solidFill>
                <a:latin typeface="Arimo"/>
                <a:ea typeface="Arimo"/>
                <a:cs typeface="Arimo"/>
                <a:sym typeface="Arimo"/>
              </a:rPr>
              <a:t>Pipeline performance and fault tolerance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483928" y="5677491"/>
            <a:ext cx="5454253" cy="4929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750" b="1">
                <a:solidFill>
                  <a:srgbClr val="1F1E1E"/>
                </a:solidFill>
                <a:latin typeface="Arimo Bold"/>
                <a:ea typeface="Arimo Bold"/>
                <a:cs typeface="Arimo Bold"/>
                <a:sym typeface="Arimo Bold"/>
              </a:rPr>
              <a:t>Dax Virani: Analytics &amp; BI Lead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483928" y="6355404"/>
            <a:ext cx="7865716" cy="26856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0477" lvl="1" indent="-160238" algn="l">
              <a:lnSpc>
                <a:spcPts val="3374"/>
              </a:lnSpc>
              <a:buFont typeface="Arial"/>
              <a:buChar char="•"/>
            </a:pPr>
            <a:r>
              <a:rPr lang="en-US" sz="2125">
                <a:solidFill>
                  <a:srgbClr val="3B3535"/>
                </a:solidFill>
                <a:latin typeface="Arimo"/>
                <a:ea typeface="Arimo"/>
                <a:cs typeface="Arimo"/>
                <a:sym typeface="Arimo"/>
              </a:rPr>
              <a:t>Data storage schema design (PostgreSQL / HDFS)</a:t>
            </a:r>
          </a:p>
          <a:p>
            <a:pPr marL="320477" lvl="1" indent="-160238" algn="l">
              <a:lnSpc>
                <a:spcPts val="3374"/>
              </a:lnSpc>
              <a:buFont typeface="Arial"/>
              <a:buChar char="•"/>
            </a:pPr>
            <a:r>
              <a:rPr lang="en-US" sz="2125">
                <a:solidFill>
                  <a:srgbClr val="3B3535"/>
                </a:solidFill>
                <a:latin typeface="Arimo"/>
                <a:ea typeface="Arimo"/>
                <a:cs typeface="Arimo"/>
                <a:sym typeface="Arimo"/>
              </a:rPr>
              <a:t>KPI definition and business metrics</a:t>
            </a:r>
          </a:p>
          <a:p>
            <a:pPr marL="320477" lvl="1" indent="-160238" algn="l">
              <a:lnSpc>
                <a:spcPts val="3374"/>
              </a:lnSpc>
              <a:buFont typeface="Arial"/>
              <a:buChar char="•"/>
            </a:pPr>
            <a:r>
              <a:rPr lang="en-US" sz="2125">
                <a:solidFill>
                  <a:srgbClr val="3B3535"/>
                </a:solidFill>
                <a:latin typeface="Arimo"/>
                <a:ea typeface="Arimo"/>
                <a:cs typeface="Arimo"/>
                <a:sym typeface="Arimo"/>
              </a:rPr>
              <a:t>BI dashboard development (Apache Superset / Grafana)</a:t>
            </a:r>
          </a:p>
          <a:p>
            <a:pPr marL="320477" lvl="1" indent="-160238" algn="l">
              <a:lnSpc>
                <a:spcPts val="3374"/>
              </a:lnSpc>
              <a:buFont typeface="Arial"/>
              <a:buChar char="•"/>
            </a:pPr>
            <a:r>
              <a:rPr lang="en-US" sz="2125">
                <a:solidFill>
                  <a:srgbClr val="3B3535"/>
                </a:solidFill>
                <a:latin typeface="Arimo"/>
                <a:ea typeface="Arimo"/>
                <a:cs typeface="Arimo"/>
                <a:sym typeface="Arimo"/>
              </a:rPr>
              <a:t>Real-time data visualization and insights</a:t>
            </a:r>
          </a:p>
          <a:p>
            <a:pPr marL="320477" lvl="1" indent="-160238" algn="l">
              <a:lnSpc>
                <a:spcPts val="3374"/>
              </a:lnSpc>
              <a:buFont typeface="Arial"/>
              <a:buChar char="•"/>
            </a:pPr>
            <a:r>
              <a:rPr lang="en-US" sz="2125">
                <a:solidFill>
                  <a:srgbClr val="3B3535"/>
                </a:solidFill>
                <a:latin typeface="Arimo"/>
                <a:ea typeface="Arimo"/>
                <a:cs typeface="Arimo"/>
                <a:sym typeface="Arimo"/>
              </a:rPr>
              <a:t>Monitoring, logging, and performance analysis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825</Words>
  <Application>Microsoft Office PowerPoint</Application>
  <PresentationFormat>Custom</PresentationFormat>
  <Paragraphs>146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Arimo Bold</vt:lpstr>
      <vt:lpstr>Arimo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Real-Time-Data-Engineering-Framework-for-Business-Intelligence.pptx</dc:title>
  <cp:lastModifiedBy>Vansh Mehta</cp:lastModifiedBy>
  <cp:revision>3</cp:revision>
  <dcterms:created xsi:type="dcterms:W3CDTF">2006-08-16T00:00:00Z</dcterms:created>
  <dcterms:modified xsi:type="dcterms:W3CDTF">2026-02-06T06:38:51Z</dcterms:modified>
  <dc:identifier>DAHAeFIzmKM</dc:identifier>
</cp:coreProperties>
</file>